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Bree Serif"/>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reeSerif-regular.fntdata"/><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67dd78d2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67dd78d2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d853acda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d853acda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d853acda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d853acda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d853acda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d853acda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d853acda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d853acda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6dcfdd25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dcfdd25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dd0108f6b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dd0108f6b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dd0108f6b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dd0108f6b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dd0108f6b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dd0108f6b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dcfdd25f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dcfdd25f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da38e76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da38e76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6dcfdd25f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6dcfdd25f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6dcfdd25f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6dcfdd25f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dcfdd25f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dcfdd25f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6dcfdd25f1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6dcfdd25f1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dcfdd25f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dcfdd25f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6dcfdd25f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6dcfdd25f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6da38e766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da38e76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C’est un genre de jeu vidéo en temps réel, où deux équipes se battent dans une carte prédéfinie. L’objectif est généralement de détruire une structure spécifique de l’équipe adverse. Chaque joueur contrôle un seul personnage qui monte en niveau devenant plus fort au fil du match.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da38e766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da38e766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Ce mode de jeu oppose les joueurs entre eux, en équipes ou solitaire et le but d’être le dernier survivant. Les joueurs récoltent des armes et des objets pour combattre les autres et la zone de jeu se réduit à intervalle de temps régulier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Le terme vient d’un roman japonnais de Koshun Takami ou 42 collégiens sont forcés de saffronter et le dernier survivant est le vainqueur.</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dad427c9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dad427c9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dad427c9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dad427c9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67dd78d2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67dd78d2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67dd78d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67dd78d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67dd78d2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67dd78d2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8.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36.png"/><Relationship Id="rId5"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3.png"/><Relationship Id="rId4" Type="http://schemas.openxmlformats.org/officeDocument/2006/relationships/image" Target="../media/image22.png"/><Relationship Id="rId5" Type="http://schemas.openxmlformats.org/officeDocument/2006/relationships/image" Target="../media/image13.png"/><Relationship Id="rId6"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41775" y="930475"/>
            <a:ext cx="8520600" cy="100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ETUDE DE CAS :</a:t>
            </a:r>
            <a:endParaRPr/>
          </a:p>
        </p:txBody>
      </p:sp>
      <p:sp>
        <p:nvSpPr>
          <p:cNvPr id="55" name="Google Shape;55;p13"/>
          <p:cNvSpPr txBox="1"/>
          <p:nvPr>
            <p:ph type="ctrTitle"/>
          </p:nvPr>
        </p:nvSpPr>
        <p:spPr>
          <a:xfrm>
            <a:off x="1089375" y="1841900"/>
            <a:ext cx="6690900" cy="147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400"/>
              <a:t>Jeux Battle Arena et Battle Royale</a:t>
            </a:r>
            <a:endParaRPr sz="3400"/>
          </a:p>
        </p:txBody>
      </p:sp>
      <p:cxnSp>
        <p:nvCxnSpPr>
          <p:cNvPr id="56" name="Google Shape;56;p13"/>
          <p:cNvCxnSpPr/>
          <p:nvPr/>
        </p:nvCxnSpPr>
        <p:spPr>
          <a:xfrm>
            <a:off x="1370775" y="2156550"/>
            <a:ext cx="6180600" cy="6900"/>
          </a:xfrm>
          <a:prstGeom prst="straightConnector1">
            <a:avLst/>
          </a:prstGeom>
          <a:noFill/>
          <a:ln cap="flat" cmpd="sng" w="9525">
            <a:solidFill>
              <a:srgbClr val="000000"/>
            </a:solidFill>
            <a:prstDash val="solid"/>
            <a:round/>
            <a:headEnd len="med" w="med" type="none"/>
            <a:tailEnd len="med" w="med" type="none"/>
          </a:ln>
        </p:spPr>
      </p:cxnSp>
      <p:pic>
        <p:nvPicPr>
          <p:cNvPr id="57" name="Google Shape;57;p13"/>
          <p:cNvPicPr preferRelativeResize="0"/>
          <p:nvPr/>
        </p:nvPicPr>
        <p:blipFill>
          <a:blip r:embed="rId3">
            <a:alphaModFix/>
          </a:blip>
          <a:stretch>
            <a:fillRect/>
          </a:stretch>
        </p:blipFill>
        <p:spPr>
          <a:xfrm>
            <a:off x="0" y="0"/>
            <a:ext cx="716900" cy="1126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 Marché et concurrence - Battle royale</a:t>
            </a:r>
            <a:endParaRPr/>
          </a:p>
        </p:txBody>
      </p:sp>
      <p:pic>
        <p:nvPicPr>
          <p:cNvPr id="182" name="Google Shape;182;p22"/>
          <p:cNvPicPr preferRelativeResize="0"/>
          <p:nvPr/>
        </p:nvPicPr>
        <p:blipFill>
          <a:blip r:embed="rId3">
            <a:alphaModFix/>
          </a:blip>
          <a:stretch>
            <a:fillRect/>
          </a:stretch>
        </p:blipFill>
        <p:spPr>
          <a:xfrm>
            <a:off x="311700" y="1155175"/>
            <a:ext cx="5734050" cy="3686175"/>
          </a:xfrm>
          <a:prstGeom prst="rect">
            <a:avLst/>
          </a:prstGeom>
          <a:noFill/>
          <a:ln>
            <a:noFill/>
          </a:ln>
        </p:spPr>
      </p:pic>
      <p:sp>
        <p:nvSpPr>
          <p:cNvPr id="183" name="Google Shape;183;p22"/>
          <p:cNvSpPr txBox="1"/>
          <p:nvPr/>
        </p:nvSpPr>
        <p:spPr>
          <a:xfrm>
            <a:off x="5583150" y="1652200"/>
            <a:ext cx="4306200" cy="502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Marché en forte croissance</a:t>
            </a:r>
            <a:endParaRPr/>
          </a:p>
          <a:p>
            <a:pPr indent="-317500" lvl="0" marL="457200" rtl="0" algn="l">
              <a:spcBef>
                <a:spcPts val="0"/>
              </a:spcBef>
              <a:spcAft>
                <a:spcPts val="0"/>
              </a:spcAft>
              <a:buSzPts val="1400"/>
              <a:buChar char="●"/>
            </a:pPr>
            <a:r>
              <a:rPr lang="en"/>
              <a:t>Tendance de PC + console -&gt; Mobile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III. Business model</a:t>
            </a:r>
            <a:endParaRPr/>
          </a:p>
        </p:txBody>
      </p:sp>
      <p:sp>
        <p:nvSpPr>
          <p:cNvPr id="189" name="Google Shape;189;p23"/>
          <p:cNvSpPr txBox="1"/>
          <p:nvPr>
            <p:ph idx="1" type="body"/>
          </p:nvPr>
        </p:nvSpPr>
        <p:spPr>
          <a:xfrm>
            <a:off x="311700" y="1152475"/>
            <a:ext cx="8520600" cy="138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lphaUcPeriod"/>
            </a:pPr>
            <a:r>
              <a:rPr lang="en"/>
              <a:t>Le modèle free-to-play</a:t>
            </a:r>
            <a:endParaRPr/>
          </a:p>
          <a:p>
            <a:pPr indent="-342900" lvl="0" marL="457200" rtl="0" algn="l">
              <a:spcBef>
                <a:spcPts val="0"/>
              </a:spcBef>
              <a:spcAft>
                <a:spcPts val="0"/>
              </a:spcAft>
              <a:buSzPts val="1800"/>
              <a:buChar char="❖"/>
            </a:pPr>
            <a:r>
              <a:rPr lang="en"/>
              <a:t>Choix de la gratuité intégrale</a:t>
            </a:r>
            <a:endParaRPr/>
          </a:p>
          <a:p>
            <a:pPr indent="-342900" lvl="0" marL="457200" rtl="0" algn="l">
              <a:spcBef>
                <a:spcPts val="0"/>
              </a:spcBef>
              <a:spcAft>
                <a:spcPts val="0"/>
              </a:spcAft>
              <a:buSzPts val="1800"/>
              <a:buChar char="❖"/>
            </a:pPr>
            <a:r>
              <a:rPr lang="en"/>
              <a:t>But: optimiser les externalités de réseaux en attirant le plus de joueurs</a:t>
            </a:r>
            <a:endParaRPr/>
          </a:p>
          <a:p>
            <a:pPr indent="-342900" lvl="0" marL="457200" rtl="0" algn="l">
              <a:spcBef>
                <a:spcPts val="0"/>
              </a:spcBef>
              <a:spcAft>
                <a:spcPts val="0"/>
              </a:spcAft>
              <a:buSzPts val="1800"/>
              <a:buChar char="❖"/>
            </a:pPr>
            <a:r>
              <a:rPr lang="en"/>
              <a:t>Stratégie d’entrée: avantage stratégique par la gratuité (Fortnite VS PUBG)</a:t>
            </a:r>
            <a:endParaRPr/>
          </a:p>
        </p:txBody>
      </p:sp>
      <p:pic>
        <p:nvPicPr>
          <p:cNvPr id="190" name="Google Shape;190;p23"/>
          <p:cNvPicPr preferRelativeResize="0"/>
          <p:nvPr/>
        </p:nvPicPr>
        <p:blipFill>
          <a:blip r:embed="rId3">
            <a:alphaModFix/>
          </a:blip>
          <a:stretch>
            <a:fillRect/>
          </a:stretch>
        </p:blipFill>
        <p:spPr>
          <a:xfrm>
            <a:off x="39775" y="2672625"/>
            <a:ext cx="4450476" cy="2123825"/>
          </a:xfrm>
          <a:prstGeom prst="rect">
            <a:avLst/>
          </a:prstGeom>
          <a:noFill/>
          <a:ln>
            <a:noFill/>
          </a:ln>
        </p:spPr>
      </p:pic>
      <p:pic>
        <p:nvPicPr>
          <p:cNvPr id="191" name="Google Shape;191;p23"/>
          <p:cNvPicPr preferRelativeResize="0"/>
          <p:nvPr/>
        </p:nvPicPr>
        <p:blipFill>
          <a:blip r:embed="rId4">
            <a:alphaModFix/>
          </a:blip>
          <a:stretch>
            <a:fillRect/>
          </a:stretch>
        </p:blipFill>
        <p:spPr>
          <a:xfrm>
            <a:off x="4650150" y="2672625"/>
            <a:ext cx="4450476" cy="2123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4"/>
          <p:cNvSpPr txBox="1"/>
          <p:nvPr>
            <p:ph idx="1" type="body"/>
          </p:nvPr>
        </p:nvSpPr>
        <p:spPr>
          <a:xfrm>
            <a:off x="311700" y="191350"/>
            <a:ext cx="8520600" cy="1738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Stratégie de maintien et de protection de la concurrence: par la taille du réseau et son ancienneté</a:t>
            </a:r>
            <a:endParaRPr/>
          </a:p>
          <a:p>
            <a:pPr indent="-342900" lvl="0" marL="457200" rtl="0" algn="l">
              <a:spcBef>
                <a:spcPts val="0"/>
              </a:spcBef>
              <a:spcAft>
                <a:spcPts val="0"/>
              </a:spcAft>
              <a:buSzPts val="1800"/>
              <a:buChar char="❖"/>
            </a:pPr>
            <a:r>
              <a:rPr lang="en"/>
              <a:t>Fortnite / PUBG		VS		LoL / Dota2</a:t>
            </a:r>
            <a:endParaRPr/>
          </a:p>
          <a:p>
            <a:pPr indent="-342900" lvl="0" marL="457200" rtl="0" algn="l">
              <a:spcBef>
                <a:spcPts val="0"/>
              </a:spcBef>
              <a:spcAft>
                <a:spcPts val="0"/>
              </a:spcAft>
              <a:buSzPts val="1800"/>
              <a:buChar char="❖"/>
            </a:pPr>
            <a:r>
              <a:rPr lang="en"/>
              <a:t>LoL: 57M joueurs / jour, Dota2: 450000 / jour</a:t>
            </a:r>
            <a:endParaRPr/>
          </a:p>
          <a:p>
            <a:pPr indent="-342900" lvl="0" marL="457200" rtl="0" algn="l">
              <a:spcBef>
                <a:spcPts val="0"/>
              </a:spcBef>
              <a:spcAft>
                <a:spcPts val="0"/>
              </a:spcAft>
              <a:buSzPts val="1800"/>
              <a:buChar char="❖"/>
            </a:pPr>
            <a:r>
              <a:rPr lang="en"/>
              <a:t>Modèle à leadership unique: Fortnite, LoL.</a:t>
            </a:r>
            <a:endParaRPr/>
          </a:p>
        </p:txBody>
      </p:sp>
      <p:pic>
        <p:nvPicPr>
          <p:cNvPr id="197" name="Google Shape;197;p24"/>
          <p:cNvPicPr preferRelativeResize="0"/>
          <p:nvPr/>
        </p:nvPicPr>
        <p:blipFill>
          <a:blip r:embed="rId3">
            <a:alphaModFix/>
          </a:blip>
          <a:stretch>
            <a:fillRect/>
          </a:stretch>
        </p:blipFill>
        <p:spPr>
          <a:xfrm>
            <a:off x="47275" y="2571750"/>
            <a:ext cx="4068734" cy="2212950"/>
          </a:xfrm>
          <a:prstGeom prst="rect">
            <a:avLst/>
          </a:prstGeom>
          <a:noFill/>
          <a:ln>
            <a:noFill/>
          </a:ln>
        </p:spPr>
      </p:pic>
      <p:pic>
        <p:nvPicPr>
          <p:cNvPr id="198" name="Google Shape;198;p24"/>
          <p:cNvPicPr preferRelativeResize="0"/>
          <p:nvPr/>
        </p:nvPicPr>
        <p:blipFill>
          <a:blip r:embed="rId4">
            <a:alphaModFix/>
          </a:blip>
          <a:stretch>
            <a:fillRect/>
          </a:stretch>
        </p:blipFill>
        <p:spPr>
          <a:xfrm>
            <a:off x="4153500" y="2571750"/>
            <a:ext cx="4678800" cy="2212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5"/>
          <p:cNvSpPr txBox="1"/>
          <p:nvPr>
            <p:ph idx="1" type="body"/>
          </p:nvPr>
        </p:nvSpPr>
        <p:spPr>
          <a:xfrm>
            <a:off x="311700" y="213875"/>
            <a:ext cx="8520600" cy="22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 Les micro-transactions</a:t>
            </a:r>
            <a:endParaRPr/>
          </a:p>
          <a:p>
            <a:pPr indent="-342900" lvl="0" marL="457200" rtl="0" algn="l">
              <a:spcBef>
                <a:spcPts val="1600"/>
              </a:spcBef>
              <a:spcAft>
                <a:spcPts val="0"/>
              </a:spcAft>
              <a:buSzPts val="1800"/>
              <a:buChar char="❖"/>
            </a:pPr>
            <a:r>
              <a:rPr lang="en"/>
              <a:t>Transactions facultatives et de faible valeur </a:t>
            </a:r>
            <a:endParaRPr/>
          </a:p>
          <a:p>
            <a:pPr indent="-342900" lvl="0" marL="457200" rtl="0" algn="l">
              <a:spcBef>
                <a:spcPts val="0"/>
              </a:spcBef>
              <a:spcAft>
                <a:spcPts val="0"/>
              </a:spcAft>
              <a:buSzPts val="1800"/>
              <a:buChar char="❖"/>
            </a:pPr>
            <a:r>
              <a:rPr lang="en"/>
              <a:t>Purement cosmétique: aucun avantage réel en jeu</a:t>
            </a:r>
            <a:r>
              <a:rPr lang="en"/>
              <a:t> (free-to-play VS pay-to-win)</a:t>
            </a:r>
            <a:endParaRPr/>
          </a:p>
          <a:p>
            <a:pPr indent="-342900" lvl="0" marL="457200" rtl="0" algn="l">
              <a:spcBef>
                <a:spcPts val="0"/>
              </a:spcBef>
              <a:spcAft>
                <a:spcPts val="0"/>
              </a:spcAft>
              <a:buSzPts val="1800"/>
              <a:buChar char="❖"/>
            </a:pPr>
            <a:r>
              <a:rPr lang="en"/>
              <a:t>jouer sur la frustration et interactions sociales</a:t>
            </a:r>
            <a:endParaRPr/>
          </a:p>
          <a:p>
            <a:pPr indent="-342900" lvl="0" marL="457200" rtl="0" algn="l">
              <a:spcBef>
                <a:spcPts val="0"/>
              </a:spcBef>
              <a:spcAft>
                <a:spcPts val="0"/>
              </a:spcAft>
              <a:buSzPts val="1800"/>
              <a:buChar char="❖"/>
            </a:pPr>
            <a:r>
              <a:rPr lang="en"/>
              <a:t>Ex: Fortnite: 8 skins de bases (moches) et 6 danses</a:t>
            </a:r>
            <a:endParaRPr/>
          </a:p>
        </p:txBody>
      </p:sp>
      <p:pic>
        <p:nvPicPr>
          <p:cNvPr id="204" name="Google Shape;204;p25"/>
          <p:cNvPicPr preferRelativeResize="0"/>
          <p:nvPr/>
        </p:nvPicPr>
        <p:blipFill>
          <a:blip r:embed="rId3">
            <a:alphaModFix/>
          </a:blip>
          <a:stretch>
            <a:fillRect/>
          </a:stretch>
        </p:blipFill>
        <p:spPr>
          <a:xfrm>
            <a:off x="2722037" y="2543525"/>
            <a:ext cx="3699925" cy="2116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6"/>
          <p:cNvSpPr txBox="1"/>
          <p:nvPr>
            <p:ph idx="1" type="body"/>
          </p:nvPr>
        </p:nvSpPr>
        <p:spPr>
          <a:xfrm>
            <a:off x="311700" y="273300"/>
            <a:ext cx="8520600" cy="72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V-Bucks: monnaie virtuelle pour la boutique, à acheter en argent bien réel!</a:t>
            </a:r>
            <a:endParaRPr/>
          </a:p>
          <a:p>
            <a:pPr indent="-342900" lvl="0" marL="457200" rtl="0" algn="l">
              <a:spcBef>
                <a:spcPts val="0"/>
              </a:spcBef>
              <a:spcAft>
                <a:spcPts val="0"/>
              </a:spcAft>
              <a:buSzPts val="1800"/>
              <a:buChar char="❖"/>
            </a:pPr>
            <a:r>
              <a:rPr lang="en"/>
              <a:t>Nouvelle danse ≃ 10 Euros, nouvelle tenue ≃ 20 Euros.</a:t>
            </a:r>
            <a:endParaRPr/>
          </a:p>
        </p:txBody>
      </p:sp>
      <p:pic>
        <p:nvPicPr>
          <p:cNvPr id="210" name="Google Shape;210;p26"/>
          <p:cNvPicPr preferRelativeResize="0"/>
          <p:nvPr/>
        </p:nvPicPr>
        <p:blipFill>
          <a:blip r:embed="rId3">
            <a:alphaModFix/>
          </a:blip>
          <a:stretch>
            <a:fillRect/>
          </a:stretch>
        </p:blipFill>
        <p:spPr>
          <a:xfrm>
            <a:off x="909200" y="1317425"/>
            <a:ext cx="3113100" cy="1934325"/>
          </a:xfrm>
          <a:prstGeom prst="rect">
            <a:avLst/>
          </a:prstGeom>
          <a:noFill/>
          <a:ln>
            <a:noFill/>
          </a:ln>
        </p:spPr>
      </p:pic>
      <p:pic>
        <p:nvPicPr>
          <p:cNvPr id="211" name="Google Shape;211;p26"/>
          <p:cNvPicPr preferRelativeResize="0"/>
          <p:nvPr/>
        </p:nvPicPr>
        <p:blipFill>
          <a:blip r:embed="rId4">
            <a:alphaModFix/>
          </a:blip>
          <a:stretch>
            <a:fillRect/>
          </a:stretch>
        </p:blipFill>
        <p:spPr>
          <a:xfrm>
            <a:off x="4237775" y="1317413"/>
            <a:ext cx="3113101" cy="1957112"/>
          </a:xfrm>
          <a:prstGeom prst="rect">
            <a:avLst/>
          </a:prstGeom>
          <a:noFill/>
          <a:ln>
            <a:noFill/>
          </a:ln>
        </p:spPr>
      </p:pic>
      <p:sp>
        <p:nvSpPr>
          <p:cNvPr id="212" name="Google Shape;212;p26"/>
          <p:cNvSpPr txBox="1"/>
          <p:nvPr>
            <p:ph idx="1" type="body"/>
          </p:nvPr>
        </p:nvSpPr>
        <p:spPr>
          <a:xfrm>
            <a:off x="311700" y="3398650"/>
            <a:ext cx="8650800" cy="1590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Battle Pass trimestriel: réductions sur la boutique et contenu exclusif.</a:t>
            </a:r>
            <a:endParaRPr/>
          </a:p>
          <a:p>
            <a:pPr indent="-342900" lvl="0" marL="457200" rtl="0" algn="l">
              <a:spcBef>
                <a:spcPts val="0"/>
              </a:spcBef>
              <a:spcAft>
                <a:spcPts val="0"/>
              </a:spcAft>
              <a:buSzPts val="1800"/>
              <a:buChar char="❖"/>
            </a:pPr>
            <a:r>
              <a:rPr lang="en"/>
              <a:t>Loot box: caisses au contenu aléatoire, rare ou sans intérêt.</a:t>
            </a:r>
            <a:endParaRPr/>
          </a:p>
          <a:p>
            <a:pPr indent="-342900" lvl="0" marL="457200" rtl="0" algn="l">
              <a:spcBef>
                <a:spcPts val="0"/>
              </a:spcBef>
              <a:spcAft>
                <a:spcPts val="0"/>
              </a:spcAft>
              <a:buSzPts val="1800"/>
              <a:buChar char="❖"/>
            </a:pPr>
            <a:r>
              <a:rPr lang="en"/>
              <a:t>Chaque joueur dépense en moyenne 85 dollars en microtransactions.</a:t>
            </a:r>
            <a:endParaRPr/>
          </a:p>
          <a:p>
            <a:pPr indent="-342900" lvl="0" marL="457200" rtl="0" algn="l">
              <a:spcBef>
                <a:spcPts val="0"/>
              </a:spcBef>
              <a:spcAft>
                <a:spcPts val="0"/>
              </a:spcAft>
              <a:buSzPts val="1800"/>
              <a:buChar char="❖"/>
            </a:pPr>
            <a:r>
              <a:rPr lang="en"/>
              <a:t>Fortnite: 2,4 B dollars de revenu en 2018, exclusivement en microtransactions!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7"/>
          <p:cNvSpPr txBox="1"/>
          <p:nvPr>
            <p:ph idx="1" type="body"/>
          </p:nvPr>
        </p:nvSpPr>
        <p:spPr>
          <a:xfrm>
            <a:off x="311700" y="223050"/>
            <a:ext cx="8520600" cy="19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 Championnats d’e-sport.</a:t>
            </a:r>
            <a:endParaRPr/>
          </a:p>
          <a:p>
            <a:pPr indent="-342900" lvl="0" marL="457200" rtl="0" algn="l">
              <a:spcBef>
                <a:spcPts val="1600"/>
              </a:spcBef>
              <a:spcAft>
                <a:spcPts val="0"/>
              </a:spcAft>
              <a:buSzPts val="1800"/>
              <a:buChar char="❖"/>
            </a:pPr>
            <a:r>
              <a:rPr lang="en"/>
              <a:t>Compétitions de jeux vidéos (LoL: the International ; Fortnite World Cup)</a:t>
            </a:r>
            <a:endParaRPr/>
          </a:p>
          <a:p>
            <a:pPr indent="-342900" lvl="0" marL="457200" rtl="0" algn="l">
              <a:spcBef>
                <a:spcPts val="0"/>
              </a:spcBef>
              <a:spcAft>
                <a:spcPts val="0"/>
              </a:spcAft>
              <a:buSzPts val="1800"/>
              <a:buChar char="❖"/>
            </a:pPr>
            <a:r>
              <a:rPr lang="en"/>
              <a:t>Evènements démesurés :</a:t>
            </a:r>
            <a:endParaRPr/>
          </a:p>
          <a:p>
            <a:pPr indent="-317500" lvl="1" marL="914400" rtl="0" algn="l">
              <a:spcBef>
                <a:spcPts val="0"/>
              </a:spcBef>
              <a:spcAft>
                <a:spcPts val="0"/>
              </a:spcAft>
              <a:buSzPts val="1400"/>
              <a:buChar char="➢"/>
            </a:pPr>
            <a:r>
              <a:rPr lang="en"/>
              <a:t>Finale LoL 2016 Madison Square Garden: 18000 spectateurs</a:t>
            </a:r>
            <a:endParaRPr/>
          </a:p>
          <a:p>
            <a:pPr indent="-317500" lvl="1" marL="914400" rtl="0" algn="l">
              <a:spcBef>
                <a:spcPts val="0"/>
              </a:spcBef>
              <a:spcAft>
                <a:spcPts val="0"/>
              </a:spcAft>
              <a:buSzPts val="1400"/>
              <a:buChar char="➢"/>
            </a:pPr>
            <a:r>
              <a:rPr lang="en"/>
              <a:t>Fortnite World Cup: 30 millions de dollars en jeu! Bugha: 3 millions de dollars</a:t>
            </a:r>
            <a:endParaRPr/>
          </a:p>
          <a:p>
            <a:pPr indent="-317500" lvl="1" marL="914400" rtl="0" algn="l">
              <a:spcBef>
                <a:spcPts val="0"/>
              </a:spcBef>
              <a:spcAft>
                <a:spcPts val="0"/>
              </a:spcAft>
              <a:buSzPts val="1400"/>
              <a:buChar char="➢"/>
            </a:pPr>
            <a:r>
              <a:rPr lang="en"/>
              <a:t>Finale du LoL World championship 2018: 106 millions de spectateurs (Super bowl)</a:t>
            </a:r>
            <a:endParaRPr/>
          </a:p>
        </p:txBody>
      </p:sp>
      <p:pic>
        <p:nvPicPr>
          <p:cNvPr id="218" name="Google Shape;218;p27"/>
          <p:cNvPicPr preferRelativeResize="0"/>
          <p:nvPr/>
        </p:nvPicPr>
        <p:blipFill>
          <a:blip r:embed="rId3">
            <a:alphaModFix/>
          </a:blip>
          <a:stretch>
            <a:fillRect/>
          </a:stretch>
        </p:blipFill>
        <p:spPr>
          <a:xfrm>
            <a:off x="2591000" y="2214375"/>
            <a:ext cx="3841873" cy="2161050"/>
          </a:xfrm>
          <a:prstGeom prst="rect">
            <a:avLst/>
          </a:prstGeom>
          <a:noFill/>
          <a:ln>
            <a:noFill/>
          </a:ln>
        </p:spPr>
      </p:pic>
      <p:sp>
        <p:nvSpPr>
          <p:cNvPr id="219" name="Google Shape;219;p27"/>
          <p:cNvSpPr txBox="1"/>
          <p:nvPr>
            <p:ph idx="1" type="body"/>
          </p:nvPr>
        </p:nvSpPr>
        <p:spPr>
          <a:xfrm>
            <a:off x="412800" y="4334550"/>
            <a:ext cx="8520600" cy="76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Non rentable malgré sponsors, billets, et streaming</a:t>
            </a:r>
            <a:endParaRPr/>
          </a:p>
          <a:p>
            <a:pPr indent="-342900" lvl="0" marL="457200" rtl="0" algn="l">
              <a:spcBef>
                <a:spcPts val="0"/>
              </a:spcBef>
              <a:spcAft>
                <a:spcPts val="0"/>
              </a:spcAft>
              <a:buSzPts val="1800"/>
              <a:buChar char="❖"/>
            </a:pPr>
            <a:r>
              <a:rPr lang="en"/>
              <a:t>But réel: marketing, renforcement de l’externalité de réseau</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8"/>
          <p:cNvSpPr txBox="1"/>
          <p:nvPr>
            <p:ph idx="1" type="body"/>
          </p:nvPr>
        </p:nvSpPr>
        <p:spPr>
          <a:xfrm>
            <a:off x="311700" y="189200"/>
            <a:ext cx="8520600" cy="22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 Streamers/influenceurs.</a:t>
            </a:r>
            <a:endParaRPr/>
          </a:p>
          <a:p>
            <a:pPr indent="-342900" lvl="0" marL="457200" rtl="0" algn="l">
              <a:spcBef>
                <a:spcPts val="1600"/>
              </a:spcBef>
              <a:spcAft>
                <a:spcPts val="0"/>
              </a:spcAft>
              <a:buSzPts val="1800"/>
              <a:buChar char="❖"/>
            </a:pPr>
            <a:r>
              <a:rPr lang="en"/>
              <a:t>Joueurs qui partagent leur parties en vidéo: Twitch, Youtube.</a:t>
            </a:r>
            <a:endParaRPr/>
          </a:p>
          <a:p>
            <a:pPr indent="-342900" lvl="0" marL="457200" rtl="0" algn="l">
              <a:spcBef>
                <a:spcPts val="0"/>
              </a:spcBef>
              <a:spcAft>
                <a:spcPts val="0"/>
              </a:spcAft>
              <a:buSzPts val="1800"/>
              <a:buChar char="❖"/>
            </a:pPr>
            <a:r>
              <a:rPr lang="en"/>
              <a:t>Fortnite: juillet 2018, 148 millions d’heures de visionnage sur Twitch, 30 millions de spectateurs!</a:t>
            </a:r>
            <a:endParaRPr/>
          </a:p>
          <a:p>
            <a:pPr indent="-342900" lvl="0" marL="457200" rtl="0" algn="l">
              <a:spcBef>
                <a:spcPts val="0"/>
              </a:spcBef>
              <a:spcAft>
                <a:spcPts val="0"/>
              </a:spcAft>
              <a:buSzPts val="1800"/>
              <a:buChar char="❖"/>
            </a:pPr>
            <a:r>
              <a:rPr lang="en"/>
              <a:t>Tyler Blevins alias “Ninja”: 22 millions d’abonnés, record de 630000 viewers en une seule partie; 10 millions d’Euros de revenu en 2018.</a:t>
            </a:r>
            <a:endParaRPr/>
          </a:p>
        </p:txBody>
      </p:sp>
      <p:pic>
        <p:nvPicPr>
          <p:cNvPr id="225" name="Google Shape;225;p28"/>
          <p:cNvPicPr preferRelativeResize="0"/>
          <p:nvPr/>
        </p:nvPicPr>
        <p:blipFill>
          <a:blip r:embed="rId3">
            <a:alphaModFix/>
          </a:blip>
          <a:stretch>
            <a:fillRect/>
          </a:stretch>
        </p:blipFill>
        <p:spPr>
          <a:xfrm>
            <a:off x="2275650" y="2520900"/>
            <a:ext cx="3627849" cy="2188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9"/>
          <p:cNvSpPr txBox="1"/>
          <p:nvPr>
            <p:ph idx="1" type="body"/>
          </p:nvPr>
        </p:nvSpPr>
        <p:spPr>
          <a:xfrm>
            <a:off x="311700" y="315325"/>
            <a:ext cx="8520600" cy="9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Système gagnant/gagnant entre éditeurs et streamers:</a:t>
            </a:r>
            <a:endParaRPr/>
          </a:p>
          <a:p>
            <a:pPr indent="-317500" lvl="1" marL="914400" rtl="0" algn="l">
              <a:spcBef>
                <a:spcPts val="0"/>
              </a:spcBef>
              <a:spcAft>
                <a:spcPts val="0"/>
              </a:spcAft>
              <a:buSzPts val="1400"/>
              <a:buChar char="➢"/>
            </a:pPr>
            <a:r>
              <a:rPr lang="en"/>
              <a:t>L’éditeur amène un jeu populaire au streamer qui assure audience et revenu</a:t>
            </a:r>
            <a:endParaRPr/>
          </a:p>
          <a:p>
            <a:pPr indent="-317500" lvl="1" marL="914400" rtl="0" algn="l">
              <a:spcBef>
                <a:spcPts val="0"/>
              </a:spcBef>
              <a:spcAft>
                <a:spcPts val="0"/>
              </a:spcAft>
              <a:buSzPts val="1400"/>
              <a:buChar char="➢"/>
            </a:pPr>
            <a:r>
              <a:rPr lang="en"/>
              <a:t>Le streamer convertit des viewers en joueurs et renforce l’externalité de réseau</a:t>
            </a:r>
            <a:endParaRPr/>
          </a:p>
          <a:p>
            <a:pPr indent="0" lvl="0" marL="0" rtl="0" algn="l">
              <a:spcBef>
                <a:spcPts val="1600"/>
              </a:spcBef>
              <a:spcAft>
                <a:spcPts val="1600"/>
              </a:spcAft>
              <a:buNone/>
            </a:pPr>
            <a:r>
              <a:t/>
            </a:r>
            <a:endParaRPr/>
          </a:p>
        </p:txBody>
      </p:sp>
      <p:sp>
        <p:nvSpPr>
          <p:cNvPr id="231" name="Google Shape;231;p29"/>
          <p:cNvSpPr txBox="1"/>
          <p:nvPr>
            <p:ph idx="1" type="body"/>
          </p:nvPr>
        </p:nvSpPr>
        <p:spPr>
          <a:xfrm>
            <a:off x="311700" y="1373400"/>
            <a:ext cx="8520600" cy="988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Partie intégrante du business model:</a:t>
            </a:r>
            <a:endParaRPr/>
          </a:p>
          <a:p>
            <a:pPr indent="-317500" lvl="1" marL="914400" rtl="0" algn="l">
              <a:spcBef>
                <a:spcPts val="0"/>
              </a:spcBef>
              <a:spcAft>
                <a:spcPts val="0"/>
              </a:spcAft>
              <a:buSzPts val="1400"/>
              <a:buChar char="➢"/>
            </a:pPr>
            <a:r>
              <a:rPr lang="en"/>
              <a:t>Apex Legends: recours massif aux streamers pour le lancement.</a:t>
            </a:r>
            <a:endParaRPr/>
          </a:p>
          <a:p>
            <a:pPr indent="-317500" lvl="1" marL="914400" rtl="0" algn="l">
              <a:spcBef>
                <a:spcPts val="0"/>
              </a:spcBef>
              <a:spcAft>
                <a:spcPts val="0"/>
              </a:spcAft>
              <a:buSzPts val="1400"/>
              <a:buChar char="➢"/>
            </a:pPr>
            <a:r>
              <a:rPr lang="en"/>
              <a:t>Ninja payé 1 million de dollars pour streamer 24 heures!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Mots-clés</a:t>
            </a:r>
            <a:endParaRPr/>
          </a:p>
        </p:txBody>
      </p:sp>
      <p:sp>
        <p:nvSpPr>
          <p:cNvPr id="237" name="Google Shape;23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Externalités de réseau</a:t>
            </a:r>
            <a:endParaRPr/>
          </a:p>
          <a:p>
            <a:pPr indent="-342900" lvl="0" marL="457200" rtl="0" algn="l">
              <a:spcBef>
                <a:spcPts val="0"/>
              </a:spcBef>
              <a:spcAft>
                <a:spcPts val="0"/>
              </a:spcAft>
              <a:buSzPts val="1800"/>
              <a:buChar char="❖"/>
            </a:pPr>
            <a:r>
              <a:rPr lang="en"/>
              <a:t>Coût fixe élevé, coût marginal faible (coûteux à produire, peu coûteux à reproduire)</a:t>
            </a:r>
            <a:endParaRPr/>
          </a:p>
          <a:p>
            <a:pPr indent="-342900" lvl="0" marL="457200" rtl="0" algn="l">
              <a:spcBef>
                <a:spcPts val="0"/>
              </a:spcBef>
              <a:spcAft>
                <a:spcPts val="0"/>
              </a:spcAft>
              <a:buSzPts val="1800"/>
              <a:buChar char="❖"/>
            </a:pPr>
            <a:r>
              <a:rPr lang="en"/>
              <a:t>freemium/ free-to-play</a:t>
            </a:r>
            <a:endParaRPr/>
          </a:p>
          <a:p>
            <a:pPr indent="-342900" lvl="0" marL="457200" rtl="0" algn="l">
              <a:spcBef>
                <a:spcPts val="0"/>
              </a:spcBef>
              <a:spcAft>
                <a:spcPts val="0"/>
              </a:spcAft>
              <a:buSzPts val="1800"/>
              <a:buChar char="❖"/>
            </a:pPr>
            <a:r>
              <a:rPr lang="en"/>
              <a:t>surplus du consommateur / surplus du producteur</a:t>
            </a:r>
            <a:endParaRPr/>
          </a:p>
          <a:p>
            <a:pPr indent="-342900" lvl="0" marL="457200" rtl="0" algn="l">
              <a:spcBef>
                <a:spcPts val="0"/>
              </a:spcBef>
              <a:spcAft>
                <a:spcPts val="0"/>
              </a:spcAft>
              <a:buSzPts val="1800"/>
              <a:buChar char="❖"/>
            </a:pPr>
            <a:r>
              <a:rPr lang="en"/>
              <a:t>Propriété intellectuelle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41" name="Shape 241"/>
        <p:cNvGrpSpPr/>
        <p:nvPr/>
      </p:nvGrpSpPr>
      <p:grpSpPr>
        <a:xfrm>
          <a:off x="0" y="0"/>
          <a:ext cx="0" cy="0"/>
          <a:chOff x="0" y="0"/>
          <a:chExt cx="0" cy="0"/>
        </a:xfrm>
      </p:grpSpPr>
      <p:sp>
        <p:nvSpPr>
          <p:cNvPr id="242" name="Google Shape;242;p31"/>
          <p:cNvSpPr txBox="1"/>
          <p:nvPr>
            <p:ph type="title"/>
          </p:nvPr>
        </p:nvSpPr>
        <p:spPr>
          <a:xfrm>
            <a:off x="311700" y="214625"/>
            <a:ext cx="8520600" cy="9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u="sng">
                <a:solidFill>
                  <a:srgbClr val="FFFFFF"/>
                </a:solidFill>
                <a:latin typeface="Bree Serif"/>
                <a:ea typeface="Bree Serif"/>
                <a:cs typeface="Bree Serif"/>
                <a:sym typeface="Bree Serif"/>
              </a:rPr>
              <a:t>IV. ANALYSE SWOT :</a:t>
            </a:r>
            <a:endParaRPr b="1" sz="4800" u="sng">
              <a:solidFill>
                <a:srgbClr val="FFFFFF"/>
              </a:solidFill>
              <a:latin typeface="Bree Serif"/>
              <a:ea typeface="Bree Serif"/>
              <a:cs typeface="Bree Serif"/>
              <a:sym typeface="Bree Serif"/>
            </a:endParaRPr>
          </a:p>
        </p:txBody>
      </p:sp>
      <p:sp>
        <p:nvSpPr>
          <p:cNvPr id="243" name="Google Shape;243;p31"/>
          <p:cNvSpPr txBox="1"/>
          <p:nvPr/>
        </p:nvSpPr>
        <p:spPr>
          <a:xfrm>
            <a:off x="3561900" y="1214225"/>
            <a:ext cx="2020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3C78D8"/>
                </a:solidFill>
                <a:latin typeface="Bree Serif"/>
                <a:ea typeface="Bree Serif"/>
                <a:cs typeface="Bree Serif"/>
                <a:sym typeface="Bree Serif"/>
              </a:rPr>
              <a:t>FORCES :</a:t>
            </a:r>
            <a:endParaRPr b="1" sz="3600">
              <a:solidFill>
                <a:srgbClr val="3C78D8"/>
              </a:solidFill>
              <a:latin typeface="Bree Serif"/>
              <a:ea typeface="Bree Serif"/>
              <a:cs typeface="Bree Serif"/>
              <a:sym typeface="Bree Serif"/>
            </a:endParaRPr>
          </a:p>
        </p:txBody>
      </p:sp>
      <p:sp>
        <p:nvSpPr>
          <p:cNvPr id="244" name="Google Shape;244;p31"/>
          <p:cNvSpPr txBox="1"/>
          <p:nvPr/>
        </p:nvSpPr>
        <p:spPr>
          <a:xfrm>
            <a:off x="5194900" y="1996900"/>
            <a:ext cx="3765900" cy="694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Bree Serif"/>
              <a:buChar char="❖"/>
            </a:pPr>
            <a:r>
              <a:rPr lang="en" sz="1800">
                <a:solidFill>
                  <a:srgbClr val="FFFFFF"/>
                </a:solidFill>
                <a:latin typeface="Bree Serif"/>
                <a:ea typeface="Bree Serif"/>
                <a:cs typeface="Bree Serif"/>
                <a:sym typeface="Bree Serif"/>
              </a:rPr>
              <a:t>Écosystème maîtrisé </a:t>
            </a:r>
            <a:endParaRPr sz="1800">
              <a:solidFill>
                <a:srgbClr val="FFFFFF"/>
              </a:solidFill>
              <a:latin typeface="Bree Serif"/>
              <a:ea typeface="Bree Serif"/>
              <a:cs typeface="Bree Serif"/>
              <a:sym typeface="Bree Serif"/>
            </a:endParaRPr>
          </a:p>
          <a:p>
            <a:pPr indent="0" lvl="0" marL="0" rtl="0" algn="l">
              <a:spcBef>
                <a:spcPts val="0"/>
              </a:spcBef>
              <a:spcAft>
                <a:spcPts val="0"/>
              </a:spcAft>
              <a:buNone/>
            </a:pPr>
            <a:r>
              <a:t/>
            </a:r>
            <a:endParaRPr/>
          </a:p>
        </p:txBody>
      </p:sp>
      <p:sp>
        <p:nvSpPr>
          <p:cNvPr id="245" name="Google Shape;245;p31"/>
          <p:cNvSpPr txBox="1"/>
          <p:nvPr/>
        </p:nvSpPr>
        <p:spPr>
          <a:xfrm>
            <a:off x="311700" y="1996900"/>
            <a:ext cx="4286400" cy="694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n" sz="1800">
                <a:solidFill>
                  <a:srgbClr val="FFFFFF"/>
                </a:solidFill>
                <a:latin typeface="Bree Serif"/>
                <a:ea typeface="Bree Serif"/>
                <a:cs typeface="Bree Serif"/>
                <a:sym typeface="Bree Serif"/>
              </a:rPr>
              <a:t>Audience énorme et très engagée</a:t>
            </a:r>
            <a:r>
              <a:rPr lang="en" sz="1800">
                <a:solidFill>
                  <a:srgbClr val="FFFFFF"/>
                </a:solidFill>
              </a:rPr>
              <a:t> </a:t>
            </a:r>
            <a:endParaRPr sz="1800"/>
          </a:p>
        </p:txBody>
      </p:sp>
      <p:pic>
        <p:nvPicPr>
          <p:cNvPr id="246" name="Google Shape;246;p31"/>
          <p:cNvPicPr preferRelativeResize="0"/>
          <p:nvPr/>
        </p:nvPicPr>
        <p:blipFill>
          <a:blip r:embed="rId3">
            <a:alphaModFix/>
          </a:blip>
          <a:stretch>
            <a:fillRect/>
          </a:stretch>
        </p:blipFill>
        <p:spPr>
          <a:xfrm>
            <a:off x="5194900" y="2691100"/>
            <a:ext cx="1000125" cy="1524000"/>
          </a:xfrm>
          <a:prstGeom prst="rect">
            <a:avLst/>
          </a:prstGeom>
          <a:noFill/>
          <a:ln>
            <a:noFill/>
          </a:ln>
          <a:effectLst>
            <a:reflection blurRad="0" dir="5400000" dist="38100" endA="0" endPos="30000" fadeDir="5400012" kx="0" rotWithShape="0" algn="bl" stPos="0" sy="-100000" ky="0"/>
          </a:effectLst>
        </p:spPr>
      </p:pic>
      <p:pic>
        <p:nvPicPr>
          <p:cNvPr id="247" name="Google Shape;247;p31"/>
          <p:cNvPicPr preferRelativeResize="0"/>
          <p:nvPr/>
        </p:nvPicPr>
        <p:blipFill>
          <a:blip r:embed="rId4">
            <a:alphaModFix/>
          </a:blip>
          <a:stretch>
            <a:fillRect/>
          </a:stretch>
        </p:blipFill>
        <p:spPr>
          <a:xfrm>
            <a:off x="6756425" y="2819688"/>
            <a:ext cx="1905000" cy="1266825"/>
          </a:xfrm>
          <a:prstGeom prst="rect">
            <a:avLst/>
          </a:prstGeom>
          <a:noFill/>
          <a:ln>
            <a:noFill/>
          </a:ln>
          <a:effectLst>
            <a:reflection blurRad="0" dir="5400000" dist="38100" endA="0" endPos="30000" fadeDir="5400012" kx="0" rotWithShape="0" algn="bl" stPos="0" sy="-100000" ky="0"/>
          </a:effectLst>
        </p:spPr>
      </p:pic>
      <p:pic>
        <p:nvPicPr>
          <p:cNvPr id="248" name="Google Shape;248;p31"/>
          <p:cNvPicPr preferRelativeResize="0"/>
          <p:nvPr/>
        </p:nvPicPr>
        <p:blipFill>
          <a:blip r:embed="rId5">
            <a:alphaModFix/>
          </a:blip>
          <a:stretch>
            <a:fillRect/>
          </a:stretch>
        </p:blipFill>
        <p:spPr>
          <a:xfrm>
            <a:off x="750100" y="2626637"/>
            <a:ext cx="3673175" cy="1652925"/>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idx="4294967295" type="title"/>
          </p:nvPr>
        </p:nvSpPr>
        <p:spPr>
          <a:xfrm>
            <a:off x="311700" y="49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t>
            </a:r>
            <a:endParaRPr/>
          </a:p>
        </p:txBody>
      </p:sp>
      <p:pic>
        <p:nvPicPr>
          <p:cNvPr id="63" name="Google Shape;63;p14"/>
          <p:cNvPicPr preferRelativeResize="0"/>
          <p:nvPr/>
        </p:nvPicPr>
        <p:blipFill rotWithShape="1">
          <a:blip r:embed="rId3">
            <a:alphaModFix/>
          </a:blip>
          <a:srcRect b="0" l="1626" r="3829" t="8533"/>
          <a:stretch/>
        </p:blipFill>
        <p:spPr>
          <a:xfrm>
            <a:off x="-34775" y="860063"/>
            <a:ext cx="5858574" cy="3575776"/>
          </a:xfrm>
          <a:prstGeom prst="rect">
            <a:avLst/>
          </a:prstGeom>
          <a:noFill/>
          <a:ln>
            <a:noFill/>
          </a:ln>
        </p:spPr>
      </p:pic>
      <p:sp>
        <p:nvSpPr>
          <p:cNvPr id="64" name="Google Shape;64;p14"/>
          <p:cNvSpPr/>
          <p:nvPr/>
        </p:nvSpPr>
        <p:spPr>
          <a:xfrm>
            <a:off x="6766900" y="988125"/>
            <a:ext cx="1903325" cy="38845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674EA7"/>
                </a:solidFill>
                <a:latin typeface="Bree Serif"/>
              </a:rPr>
              <a:t>2.5 Mds $</a:t>
            </a:r>
          </a:p>
        </p:txBody>
      </p:sp>
      <p:sp>
        <p:nvSpPr>
          <p:cNvPr id="65" name="Google Shape;65;p14"/>
          <p:cNvSpPr/>
          <p:nvPr/>
        </p:nvSpPr>
        <p:spPr>
          <a:xfrm>
            <a:off x="6843100" y="3274125"/>
            <a:ext cx="1871813" cy="38845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674EA7"/>
                </a:solidFill>
                <a:latin typeface="Bree Serif"/>
              </a:rPr>
              <a:t>1.4 Mds $</a:t>
            </a:r>
          </a:p>
        </p:txBody>
      </p:sp>
      <p:sp>
        <p:nvSpPr>
          <p:cNvPr id="66" name="Google Shape;66;p14"/>
          <p:cNvSpPr txBox="1"/>
          <p:nvPr/>
        </p:nvSpPr>
        <p:spPr>
          <a:xfrm>
            <a:off x="6838950" y="1393975"/>
            <a:ext cx="190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Bree Serif"/>
                <a:ea typeface="Bree Serif"/>
                <a:cs typeface="Bree Serif"/>
                <a:sym typeface="Bree Serif"/>
              </a:rPr>
              <a:t>Revenues de FORTNITE en 2018</a:t>
            </a:r>
            <a:endParaRPr sz="1000">
              <a:latin typeface="Bree Serif"/>
              <a:ea typeface="Bree Serif"/>
              <a:cs typeface="Bree Serif"/>
              <a:sym typeface="Bree Serif"/>
            </a:endParaRPr>
          </a:p>
        </p:txBody>
      </p:sp>
      <p:sp>
        <p:nvSpPr>
          <p:cNvPr id="67" name="Google Shape;67;p14"/>
          <p:cNvSpPr txBox="1"/>
          <p:nvPr/>
        </p:nvSpPr>
        <p:spPr>
          <a:xfrm>
            <a:off x="6687775" y="3752025"/>
            <a:ext cx="2214000" cy="6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Bree Serif"/>
                <a:ea typeface="Bree Serif"/>
                <a:cs typeface="Bree Serif"/>
                <a:sym typeface="Bree Serif"/>
              </a:rPr>
              <a:t>Revenues de Leagues Of Legends en 2018</a:t>
            </a:r>
            <a:endParaRPr sz="1000">
              <a:latin typeface="Bree Serif"/>
              <a:ea typeface="Bree Serif"/>
              <a:cs typeface="Bree Serif"/>
              <a:sym typeface="Bree Serif"/>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52" name="Shape 252"/>
        <p:cNvGrpSpPr/>
        <p:nvPr/>
      </p:nvGrpSpPr>
      <p:grpSpPr>
        <a:xfrm>
          <a:off x="0" y="0"/>
          <a:ext cx="0" cy="0"/>
          <a:chOff x="0" y="0"/>
          <a:chExt cx="0" cy="0"/>
        </a:xfrm>
      </p:grpSpPr>
      <p:sp>
        <p:nvSpPr>
          <p:cNvPr id="253" name="Google Shape;253;p32"/>
          <p:cNvSpPr txBox="1"/>
          <p:nvPr>
            <p:ph type="title"/>
          </p:nvPr>
        </p:nvSpPr>
        <p:spPr>
          <a:xfrm>
            <a:off x="311700" y="214625"/>
            <a:ext cx="8520600" cy="9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u="sng">
                <a:solidFill>
                  <a:srgbClr val="FFFFFF"/>
                </a:solidFill>
                <a:latin typeface="Bree Serif"/>
                <a:ea typeface="Bree Serif"/>
                <a:cs typeface="Bree Serif"/>
                <a:sym typeface="Bree Serif"/>
              </a:rPr>
              <a:t>IV. ANALYSE SWOT :</a:t>
            </a:r>
            <a:endParaRPr b="1" sz="4800" u="sng">
              <a:solidFill>
                <a:srgbClr val="FFFFFF"/>
              </a:solidFill>
              <a:latin typeface="Bree Serif"/>
              <a:ea typeface="Bree Serif"/>
              <a:cs typeface="Bree Serif"/>
              <a:sym typeface="Bree Serif"/>
            </a:endParaRPr>
          </a:p>
        </p:txBody>
      </p:sp>
      <p:sp>
        <p:nvSpPr>
          <p:cNvPr id="254" name="Google Shape;254;p32"/>
          <p:cNvSpPr txBox="1"/>
          <p:nvPr/>
        </p:nvSpPr>
        <p:spPr>
          <a:xfrm>
            <a:off x="3561900" y="1214225"/>
            <a:ext cx="2020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3C78D8"/>
                </a:solidFill>
                <a:latin typeface="Bree Serif"/>
                <a:ea typeface="Bree Serif"/>
                <a:cs typeface="Bree Serif"/>
                <a:sym typeface="Bree Serif"/>
              </a:rPr>
              <a:t>FORCES :</a:t>
            </a:r>
            <a:endParaRPr b="1" sz="3600">
              <a:solidFill>
                <a:srgbClr val="3C78D8"/>
              </a:solidFill>
              <a:latin typeface="Bree Serif"/>
              <a:ea typeface="Bree Serif"/>
              <a:cs typeface="Bree Serif"/>
              <a:sym typeface="Bree Serif"/>
            </a:endParaRPr>
          </a:p>
        </p:txBody>
      </p:sp>
      <p:sp>
        <p:nvSpPr>
          <p:cNvPr id="255" name="Google Shape;255;p32"/>
          <p:cNvSpPr txBox="1"/>
          <p:nvPr/>
        </p:nvSpPr>
        <p:spPr>
          <a:xfrm>
            <a:off x="792425" y="1676347"/>
            <a:ext cx="2352900" cy="517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Bree Serif"/>
              <a:buChar char="❖"/>
            </a:pPr>
            <a:r>
              <a:rPr lang="en" sz="1800">
                <a:solidFill>
                  <a:srgbClr val="FFFFFF"/>
                </a:solidFill>
                <a:latin typeface="Bree Serif"/>
                <a:ea typeface="Bree Serif"/>
                <a:cs typeface="Bree Serif"/>
                <a:sym typeface="Bree Serif"/>
              </a:rPr>
              <a:t>Cross-platform</a:t>
            </a:r>
            <a:endParaRPr sz="1800">
              <a:solidFill>
                <a:srgbClr val="FFFFFF"/>
              </a:solidFill>
              <a:latin typeface="Bree Serif"/>
              <a:ea typeface="Bree Serif"/>
              <a:cs typeface="Bree Serif"/>
              <a:sym typeface="Bree Serif"/>
            </a:endParaRPr>
          </a:p>
          <a:p>
            <a:pPr indent="0" lvl="0" marL="0" rtl="0" algn="l">
              <a:spcBef>
                <a:spcPts val="0"/>
              </a:spcBef>
              <a:spcAft>
                <a:spcPts val="0"/>
              </a:spcAft>
              <a:buNone/>
            </a:pPr>
            <a:r>
              <a:t/>
            </a:r>
            <a:endParaRPr/>
          </a:p>
        </p:txBody>
      </p:sp>
      <p:sp>
        <p:nvSpPr>
          <p:cNvPr id="256" name="Google Shape;256;p32"/>
          <p:cNvSpPr txBox="1"/>
          <p:nvPr/>
        </p:nvSpPr>
        <p:spPr>
          <a:xfrm>
            <a:off x="4618500" y="3236550"/>
            <a:ext cx="4213800" cy="811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Bree Serif"/>
              <a:buChar char="❖"/>
            </a:pPr>
            <a:r>
              <a:rPr lang="en" sz="1800">
                <a:solidFill>
                  <a:srgbClr val="FFFFFF"/>
                </a:solidFill>
                <a:latin typeface="Bree Serif"/>
                <a:ea typeface="Bree Serif"/>
                <a:cs typeface="Bree Serif"/>
                <a:sym typeface="Bree Serif"/>
              </a:rPr>
              <a:t>Prise en main facile &amp; récompense au mérite</a:t>
            </a:r>
            <a:endParaRPr sz="1800">
              <a:latin typeface="Bree Serif"/>
              <a:ea typeface="Bree Serif"/>
              <a:cs typeface="Bree Serif"/>
              <a:sym typeface="Bree Serif"/>
            </a:endParaRPr>
          </a:p>
        </p:txBody>
      </p:sp>
      <p:sp>
        <p:nvSpPr>
          <p:cNvPr id="257" name="Google Shape;257;p32"/>
          <p:cNvSpPr txBox="1"/>
          <p:nvPr/>
        </p:nvSpPr>
        <p:spPr>
          <a:xfrm>
            <a:off x="4618500" y="2542350"/>
            <a:ext cx="2761200" cy="694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Bree Serif"/>
              <a:buChar char="❖"/>
            </a:pPr>
            <a:r>
              <a:rPr lang="en" sz="1800">
                <a:solidFill>
                  <a:srgbClr val="FFFFFF"/>
                </a:solidFill>
                <a:latin typeface="Bree Serif"/>
                <a:ea typeface="Bree Serif"/>
                <a:cs typeface="Bree Serif"/>
                <a:sym typeface="Bree Serif"/>
              </a:rPr>
              <a:t>Grosse rentabilité</a:t>
            </a:r>
            <a:endParaRPr sz="1800">
              <a:solidFill>
                <a:srgbClr val="FFFFFF"/>
              </a:solidFill>
              <a:latin typeface="Bree Serif"/>
              <a:ea typeface="Bree Serif"/>
              <a:cs typeface="Bree Serif"/>
              <a:sym typeface="Bree Serif"/>
            </a:endParaRPr>
          </a:p>
          <a:p>
            <a:pPr indent="0" lvl="0" marL="0" rtl="0" algn="l">
              <a:spcBef>
                <a:spcPts val="0"/>
              </a:spcBef>
              <a:spcAft>
                <a:spcPts val="0"/>
              </a:spcAft>
              <a:buNone/>
            </a:pPr>
            <a:r>
              <a:t/>
            </a:r>
            <a:endParaRPr/>
          </a:p>
        </p:txBody>
      </p:sp>
      <p:pic>
        <p:nvPicPr>
          <p:cNvPr id="258" name="Google Shape;258;p32"/>
          <p:cNvPicPr preferRelativeResize="0"/>
          <p:nvPr/>
        </p:nvPicPr>
        <p:blipFill>
          <a:blip r:embed="rId3">
            <a:alphaModFix/>
          </a:blip>
          <a:stretch>
            <a:fillRect/>
          </a:stretch>
        </p:blipFill>
        <p:spPr>
          <a:xfrm>
            <a:off x="493950" y="2271400"/>
            <a:ext cx="3360575" cy="1905825"/>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2" name="Shape 262"/>
        <p:cNvGrpSpPr/>
        <p:nvPr/>
      </p:nvGrpSpPr>
      <p:grpSpPr>
        <a:xfrm>
          <a:off x="0" y="0"/>
          <a:ext cx="0" cy="0"/>
          <a:chOff x="0" y="0"/>
          <a:chExt cx="0" cy="0"/>
        </a:xfrm>
      </p:grpSpPr>
      <p:sp>
        <p:nvSpPr>
          <p:cNvPr id="263" name="Google Shape;263;p33"/>
          <p:cNvSpPr txBox="1"/>
          <p:nvPr>
            <p:ph type="title"/>
          </p:nvPr>
        </p:nvSpPr>
        <p:spPr>
          <a:xfrm>
            <a:off x="311700" y="214625"/>
            <a:ext cx="8520600" cy="9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u="sng">
                <a:solidFill>
                  <a:srgbClr val="000000"/>
                </a:solidFill>
                <a:latin typeface="Bree Serif"/>
                <a:ea typeface="Bree Serif"/>
                <a:cs typeface="Bree Serif"/>
                <a:sym typeface="Bree Serif"/>
              </a:rPr>
              <a:t>IV. ANALYSE SWOT :</a:t>
            </a:r>
            <a:endParaRPr b="1" sz="4800" u="sng">
              <a:solidFill>
                <a:srgbClr val="000000"/>
              </a:solidFill>
              <a:latin typeface="Bree Serif"/>
              <a:ea typeface="Bree Serif"/>
              <a:cs typeface="Bree Serif"/>
              <a:sym typeface="Bree Serif"/>
            </a:endParaRPr>
          </a:p>
        </p:txBody>
      </p:sp>
      <p:sp>
        <p:nvSpPr>
          <p:cNvPr id="264" name="Google Shape;264;p33"/>
          <p:cNvSpPr txBox="1"/>
          <p:nvPr/>
        </p:nvSpPr>
        <p:spPr>
          <a:xfrm>
            <a:off x="3561900" y="1214225"/>
            <a:ext cx="3019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3C78D8"/>
                </a:solidFill>
                <a:latin typeface="Bree Serif"/>
                <a:ea typeface="Bree Serif"/>
                <a:cs typeface="Bree Serif"/>
                <a:sym typeface="Bree Serif"/>
              </a:rPr>
              <a:t>FAIBLESSES :</a:t>
            </a:r>
            <a:endParaRPr b="1" sz="3600">
              <a:solidFill>
                <a:srgbClr val="3C78D8"/>
              </a:solidFill>
              <a:latin typeface="Bree Serif"/>
              <a:ea typeface="Bree Serif"/>
              <a:cs typeface="Bree Serif"/>
              <a:sym typeface="Bree Serif"/>
            </a:endParaRPr>
          </a:p>
        </p:txBody>
      </p:sp>
      <p:sp>
        <p:nvSpPr>
          <p:cNvPr id="265" name="Google Shape;265;p33"/>
          <p:cNvSpPr txBox="1"/>
          <p:nvPr/>
        </p:nvSpPr>
        <p:spPr>
          <a:xfrm>
            <a:off x="5269250" y="1837800"/>
            <a:ext cx="3765900" cy="1467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Bree Serif"/>
              <a:buChar char="❖"/>
            </a:pPr>
            <a:r>
              <a:rPr lang="en" sz="1800">
                <a:solidFill>
                  <a:schemeClr val="dk1"/>
                </a:solidFill>
                <a:latin typeface="Bree Serif"/>
                <a:ea typeface="Bree Serif"/>
                <a:cs typeface="Bree Serif"/>
                <a:sym typeface="Bree Serif"/>
              </a:rPr>
              <a:t>Harcèlement &amp; Addiction</a:t>
            </a:r>
            <a:endParaRPr sz="1800">
              <a:solidFill>
                <a:schemeClr val="dk1"/>
              </a:solidFill>
              <a:latin typeface="Bree Serif"/>
              <a:ea typeface="Bree Serif"/>
              <a:cs typeface="Bree Serif"/>
              <a:sym typeface="Bree Serif"/>
            </a:endParaRPr>
          </a:p>
          <a:p>
            <a:pPr indent="0" lvl="0" marL="457200" rtl="0" algn="l">
              <a:lnSpc>
                <a:spcPct val="115000"/>
              </a:lnSpc>
              <a:spcBef>
                <a:spcPts val="0"/>
              </a:spcBef>
              <a:spcAft>
                <a:spcPts val="0"/>
              </a:spcAft>
              <a:buNone/>
            </a:pPr>
            <a:r>
              <a:rPr lang="en" sz="1800">
                <a:solidFill>
                  <a:schemeClr val="dk1"/>
                </a:solidFill>
                <a:latin typeface="Bree Serif"/>
                <a:ea typeface="Bree Serif"/>
                <a:cs typeface="Bree Serif"/>
                <a:sym typeface="Bree Serif"/>
              </a:rPr>
              <a:t>		+</a:t>
            </a:r>
            <a:endParaRPr sz="1800">
              <a:solidFill>
                <a:schemeClr val="dk1"/>
              </a:solidFill>
              <a:latin typeface="Bree Serif"/>
              <a:ea typeface="Bree Serif"/>
              <a:cs typeface="Bree Serif"/>
              <a:sym typeface="Bree Serif"/>
            </a:endParaRPr>
          </a:p>
          <a:p>
            <a:pPr indent="0" lvl="0" marL="457200" rtl="0" algn="l">
              <a:lnSpc>
                <a:spcPct val="115000"/>
              </a:lnSpc>
              <a:spcBef>
                <a:spcPts val="0"/>
              </a:spcBef>
              <a:spcAft>
                <a:spcPts val="0"/>
              </a:spcAft>
              <a:buNone/>
            </a:pPr>
            <a:r>
              <a:rPr lang="en" sz="1800">
                <a:solidFill>
                  <a:schemeClr val="dk1"/>
                </a:solidFill>
                <a:latin typeface="Bree Serif"/>
                <a:ea typeface="Bree Serif"/>
                <a:cs typeface="Bree Serif"/>
                <a:sym typeface="Bree Serif"/>
              </a:rPr>
              <a:t>Communauté exigeante</a:t>
            </a:r>
            <a:endParaRPr sz="1800">
              <a:solidFill>
                <a:schemeClr val="dk1"/>
              </a:solidFill>
              <a:latin typeface="Bree Serif"/>
              <a:ea typeface="Bree Serif"/>
              <a:cs typeface="Bree Serif"/>
              <a:sym typeface="Bree Serif"/>
            </a:endParaRPr>
          </a:p>
          <a:p>
            <a:pPr indent="0" lvl="0" marL="0" rtl="0" algn="l">
              <a:spcBef>
                <a:spcPts val="0"/>
              </a:spcBef>
              <a:spcAft>
                <a:spcPts val="0"/>
              </a:spcAft>
              <a:buNone/>
            </a:pPr>
            <a:r>
              <a:t/>
            </a:r>
            <a:endParaRPr/>
          </a:p>
        </p:txBody>
      </p:sp>
      <p:sp>
        <p:nvSpPr>
          <p:cNvPr id="266" name="Google Shape;266;p33"/>
          <p:cNvSpPr txBox="1"/>
          <p:nvPr/>
        </p:nvSpPr>
        <p:spPr>
          <a:xfrm>
            <a:off x="419688" y="1996900"/>
            <a:ext cx="4213800" cy="811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Bree Serif"/>
              <a:buChar char="❖"/>
            </a:pPr>
            <a:r>
              <a:rPr lang="en" sz="1800">
                <a:solidFill>
                  <a:schemeClr val="dk1"/>
                </a:solidFill>
                <a:latin typeface="Bree Serif"/>
                <a:ea typeface="Bree Serif"/>
                <a:cs typeface="Bree Serif"/>
                <a:sym typeface="Bree Serif"/>
              </a:rPr>
              <a:t>Forte dépendance aux influenceurs et à aux services tiers</a:t>
            </a:r>
            <a:endParaRPr sz="1800">
              <a:latin typeface="Bree Serif"/>
              <a:ea typeface="Bree Serif"/>
              <a:cs typeface="Bree Serif"/>
              <a:sym typeface="Bree Serif"/>
            </a:endParaRPr>
          </a:p>
        </p:txBody>
      </p:sp>
      <p:sp>
        <p:nvSpPr>
          <p:cNvPr id="267" name="Google Shape;267;p33"/>
          <p:cNvSpPr txBox="1"/>
          <p:nvPr/>
        </p:nvSpPr>
        <p:spPr>
          <a:xfrm>
            <a:off x="545400" y="4086525"/>
            <a:ext cx="4088100" cy="694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Bree Serif"/>
              <a:buChar char="❖"/>
            </a:pPr>
            <a:r>
              <a:rPr lang="en" sz="1800">
                <a:solidFill>
                  <a:schemeClr val="dk1"/>
                </a:solidFill>
                <a:latin typeface="Bree Serif"/>
                <a:ea typeface="Bree Serif"/>
                <a:cs typeface="Bree Serif"/>
                <a:sym typeface="Bree Serif"/>
              </a:rPr>
              <a:t>Gros effet de mode et cycle de vie très court</a:t>
            </a:r>
            <a:endParaRPr sz="1800">
              <a:latin typeface="Bree Serif"/>
              <a:ea typeface="Bree Serif"/>
              <a:cs typeface="Bree Serif"/>
              <a:sym typeface="Bree Serif"/>
            </a:endParaRPr>
          </a:p>
        </p:txBody>
      </p:sp>
      <p:pic>
        <p:nvPicPr>
          <p:cNvPr id="268" name="Google Shape;268;p33"/>
          <p:cNvPicPr preferRelativeResize="0"/>
          <p:nvPr/>
        </p:nvPicPr>
        <p:blipFill>
          <a:blip r:embed="rId3">
            <a:alphaModFix/>
          </a:blip>
          <a:stretch>
            <a:fillRect/>
          </a:stretch>
        </p:blipFill>
        <p:spPr>
          <a:xfrm>
            <a:off x="1788413" y="2906450"/>
            <a:ext cx="1476375" cy="876300"/>
          </a:xfrm>
          <a:prstGeom prst="rect">
            <a:avLst/>
          </a:prstGeom>
          <a:noFill/>
          <a:ln>
            <a:noFill/>
          </a:ln>
          <a:effectLst>
            <a:reflection blurRad="0" dir="5400000" dist="38100" endA="0" endPos="30000" fadeDir="5400012" kx="0" rotWithShape="0" algn="bl" stPos="0" sy="-100000" ky="0"/>
          </a:effectLst>
        </p:spPr>
      </p:pic>
      <p:pic>
        <p:nvPicPr>
          <p:cNvPr id="269" name="Google Shape;269;p33"/>
          <p:cNvPicPr preferRelativeResize="0"/>
          <p:nvPr/>
        </p:nvPicPr>
        <p:blipFill>
          <a:blip r:embed="rId4">
            <a:alphaModFix/>
          </a:blip>
          <a:stretch>
            <a:fillRect/>
          </a:stretch>
        </p:blipFill>
        <p:spPr>
          <a:xfrm>
            <a:off x="5616300" y="3111075"/>
            <a:ext cx="2728375" cy="1533000"/>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73" name="Shape 273"/>
        <p:cNvGrpSpPr/>
        <p:nvPr/>
      </p:nvGrpSpPr>
      <p:grpSpPr>
        <a:xfrm>
          <a:off x="0" y="0"/>
          <a:ext cx="0" cy="0"/>
          <a:chOff x="0" y="0"/>
          <a:chExt cx="0" cy="0"/>
        </a:xfrm>
      </p:grpSpPr>
      <p:sp>
        <p:nvSpPr>
          <p:cNvPr id="274" name="Google Shape;274;p34"/>
          <p:cNvSpPr txBox="1"/>
          <p:nvPr>
            <p:ph type="title"/>
          </p:nvPr>
        </p:nvSpPr>
        <p:spPr>
          <a:xfrm>
            <a:off x="311700" y="214625"/>
            <a:ext cx="8520600" cy="9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u="sng">
                <a:solidFill>
                  <a:srgbClr val="FFFFFF"/>
                </a:solidFill>
                <a:latin typeface="Bree Serif"/>
                <a:ea typeface="Bree Serif"/>
                <a:cs typeface="Bree Serif"/>
                <a:sym typeface="Bree Serif"/>
              </a:rPr>
              <a:t>IV. ANALYSE SWOT :</a:t>
            </a:r>
            <a:endParaRPr b="1" sz="4800" u="sng">
              <a:solidFill>
                <a:srgbClr val="FFFFFF"/>
              </a:solidFill>
              <a:latin typeface="Bree Serif"/>
              <a:ea typeface="Bree Serif"/>
              <a:cs typeface="Bree Serif"/>
              <a:sym typeface="Bree Serif"/>
            </a:endParaRPr>
          </a:p>
        </p:txBody>
      </p:sp>
      <p:sp>
        <p:nvSpPr>
          <p:cNvPr id="275" name="Google Shape;275;p34"/>
          <p:cNvSpPr txBox="1"/>
          <p:nvPr/>
        </p:nvSpPr>
        <p:spPr>
          <a:xfrm>
            <a:off x="2634750" y="1214225"/>
            <a:ext cx="3874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3C78D8"/>
                </a:solidFill>
                <a:latin typeface="Bree Serif"/>
                <a:ea typeface="Bree Serif"/>
                <a:cs typeface="Bree Serif"/>
                <a:sym typeface="Bree Serif"/>
              </a:rPr>
              <a:t>OPPORTUNITEES</a:t>
            </a:r>
            <a:r>
              <a:rPr b="1" lang="en" sz="3600">
                <a:solidFill>
                  <a:srgbClr val="3C78D8"/>
                </a:solidFill>
                <a:latin typeface="Bree Serif"/>
                <a:ea typeface="Bree Serif"/>
                <a:cs typeface="Bree Serif"/>
                <a:sym typeface="Bree Serif"/>
              </a:rPr>
              <a:t> :</a:t>
            </a:r>
            <a:endParaRPr b="1" sz="3600">
              <a:solidFill>
                <a:srgbClr val="3C78D8"/>
              </a:solidFill>
              <a:latin typeface="Bree Serif"/>
              <a:ea typeface="Bree Serif"/>
              <a:cs typeface="Bree Serif"/>
              <a:sym typeface="Bree Serif"/>
            </a:endParaRPr>
          </a:p>
        </p:txBody>
      </p:sp>
      <p:sp>
        <p:nvSpPr>
          <p:cNvPr id="276" name="Google Shape;276;p34"/>
          <p:cNvSpPr txBox="1"/>
          <p:nvPr/>
        </p:nvSpPr>
        <p:spPr>
          <a:xfrm>
            <a:off x="0" y="1920588"/>
            <a:ext cx="4511400" cy="1137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Bree Serif"/>
              <a:buChar char="❖"/>
            </a:pPr>
            <a:r>
              <a:rPr lang="en" sz="1800">
                <a:solidFill>
                  <a:srgbClr val="FFFFFF"/>
                </a:solidFill>
                <a:latin typeface="Bree Serif"/>
                <a:ea typeface="Bree Serif"/>
                <a:cs typeface="Bree Serif"/>
                <a:sym typeface="Bree Serif"/>
              </a:rPr>
              <a:t>Possibilité de développer plusieurs produits dérivés ( livres, séries films, jouets)</a:t>
            </a:r>
            <a:endParaRPr sz="1800">
              <a:solidFill>
                <a:srgbClr val="FFFFFF"/>
              </a:solidFill>
              <a:latin typeface="Bree Serif"/>
              <a:ea typeface="Bree Serif"/>
              <a:cs typeface="Bree Serif"/>
              <a:sym typeface="Bree Serif"/>
            </a:endParaRPr>
          </a:p>
          <a:p>
            <a:pPr indent="0" lvl="0" marL="0" rtl="0" algn="l">
              <a:spcBef>
                <a:spcPts val="0"/>
              </a:spcBef>
              <a:spcAft>
                <a:spcPts val="0"/>
              </a:spcAft>
              <a:buNone/>
            </a:pPr>
            <a:r>
              <a:t/>
            </a:r>
            <a:endParaRPr/>
          </a:p>
        </p:txBody>
      </p:sp>
      <p:sp>
        <p:nvSpPr>
          <p:cNvPr id="277" name="Google Shape;277;p34"/>
          <p:cNvSpPr txBox="1"/>
          <p:nvPr/>
        </p:nvSpPr>
        <p:spPr>
          <a:xfrm>
            <a:off x="4572000" y="2145863"/>
            <a:ext cx="4328400" cy="517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Bree Serif"/>
              <a:buChar char="❖"/>
            </a:pPr>
            <a:r>
              <a:rPr lang="en" sz="1800">
                <a:solidFill>
                  <a:srgbClr val="FFFFFF"/>
                </a:solidFill>
                <a:latin typeface="Bree Serif"/>
                <a:ea typeface="Bree Serif"/>
                <a:cs typeface="Bree Serif"/>
                <a:sym typeface="Bree Serif"/>
              </a:rPr>
              <a:t>Développement du CLOUD GAMING</a:t>
            </a:r>
            <a:endParaRPr sz="1800">
              <a:solidFill>
                <a:srgbClr val="FFFFFF"/>
              </a:solidFill>
              <a:latin typeface="Bree Serif"/>
              <a:ea typeface="Bree Serif"/>
              <a:cs typeface="Bree Serif"/>
              <a:sym typeface="Bree Serif"/>
            </a:endParaRPr>
          </a:p>
          <a:p>
            <a:pPr indent="0" lvl="0" marL="0" rtl="0" algn="l">
              <a:spcBef>
                <a:spcPts val="0"/>
              </a:spcBef>
              <a:spcAft>
                <a:spcPts val="0"/>
              </a:spcAft>
              <a:buNone/>
            </a:pPr>
            <a:r>
              <a:t/>
            </a:r>
            <a:endParaRPr/>
          </a:p>
        </p:txBody>
      </p:sp>
      <p:pic>
        <p:nvPicPr>
          <p:cNvPr id="278" name="Google Shape;278;p34"/>
          <p:cNvPicPr preferRelativeResize="0"/>
          <p:nvPr/>
        </p:nvPicPr>
        <p:blipFill>
          <a:blip r:embed="rId3">
            <a:alphaModFix/>
          </a:blip>
          <a:stretch>
            <a:fillRect/>
          </a:stretch>
        </p:blipFill>
        <p:spPr>
          <a:xfrm>
            <a:off x="5307450" y="3022300"/>
            <a:ext cx="2857500" cy="1600200"/>
          </a:xfrm>
          <a:prstGeom prst="rect">
            <a:avLst/>
          </a:prstGeom>
          <a:noFill/>
          <a:ln>
            <a:noFill/>
          </a:ln>
          <a:effectLst>
            <a:reflection blurRad="0" dir="5400000" dist="38100" endA="0" endPos="30000" fadeDir="5400012" kx="0" rotWithShape="0" algn="bl" stPos="0" sy="-100000" ky="0"/>
          </a:effectLst>
        </p:spPr>
      </p:pic>
      <p:pic>
        <p:nvPicPr>
          <p:cNvPr id="279" name="Google Shape;279;p34"/>
          <p:cNvPicPr preferRelativeResize="0"/>
          <p:nvPr/>
        </p:nvPicPr>
        <p:blipFill>
          <a:blip r:embed="rId4">
            <a:alphaModFix/>
          </a:blip>
          <a:stretch>
            <a:fillRect/>
          </a:stretch>
        </p:blipFill>
        <p:spPr>
          <a:xfrm>
            <a:off x="2801050" y="2801750"/>
            <a:ext cx="1401425" cy="2036950"/>
          </a:xfrm>
          <a:prstGeom prst="rect">
            <a:avLst/>
          </a:prstGeom>
          <a:noFill/>
          <a:ln>
            <a:noFill/>
          </a:ln>
          <a:effectLst>
            <a:reflection blurRad="0" dir="5400000" dist="38100" endA="0" endPos="30000" fadeDir="5400012" kx="0" rotWithShape="0" algn="bl" stPos="0" sy="-100000" ky="0"/>
          </a:effectLst>
        </p:spPr>
      </p:pic>
      <p:pic>
        <p:nvPicPr>
          <p:cNvPr id="280" name="Google Shape;280;p34"/>
          <p:cNvPicPr preferRelativeResize="0"/>
          <p:nvPr/>
        </p:nvPicPr>
        <p:blipFill>
          <a:blip r:embed="rId5">
            <a:alphaModFix/>
          </a:blip>
          <a:stretch>
            <a:fillRect/>
          </a:stretch>
        </p:blipFill>
        <p:spPr>
          <a:xfrm>
            <a:off x="648150" y="3058488"/>
            <a:ext cx="1780213" cy="1780213"/>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84" name="Shape 284"/>
        <p:cNvGrpSpPr/>
        <p:nvPr/>
      </p:nvGrpSpPr>
      <p:grpSpPr>
        <a:xfrm>
          <a:off x="0" y="0"/>
          <a:ext cx="0" cy="0"/>
          <a:chOff x="0" y="0"/>
          <a:chExt cx="0" cy="0"/>
        </a:xfrm>
      </p:grpSpPr>
      <p:sp>
        <p:nvSpPr>
          <p:cNvPr id="285" name="Google Shape;285;p35"/>
          <p:cNvSpPr txBox="1"/>
          <p:nvPr>
            <p:ph type="title"/>
          </p:nvPr>
        </p:nvSpPr>
        <p:spPr>
          <a:xfrm>
            <a:off x="311700" y="214625"/>
            <a:ext cx="8520600" cy="9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u="sng">
                <a:solidFill>
                  <a:srgbClr val="FFFFFF"/>
                </a:solidFill>
                <a:latin typeface="Bree Serif"/>
                <a:ea typeface="Bree Serif"/>
                <a:cs typeface="Bree Serif"/>
                <a:sym typeface="Bree Serif"/>
              </a:rPr>
              <a:t>IV. ANALYSE SWOT :</a:t>
            </a:r>
            <a:endParaRPr b="1" sz="4800" u="sng">
              <a:solidFill>
                <a:srgbClr val="FFFFFF"/>
              </a:solidFill>
              <a:latin typeface="Bree Serif"/>
              <a:ea typeface="Bree Serif"/>
              <a:cs typeface="Bree Serif"/>
              <a:sym typeface="Bree Serif"/>
            </a:endParaRPr>
          </a:p>
        </p:txBody>
      </p:sp>
      <p:sp>
        <p:nvSpPr>
          <p:cNvPr id="286" name="Google Shape;286;p35"/>
          <p:cNvSpPr txBox="1"/>
          <p:nvPr/>
        </p:nvSpPr>
        <p:spPr>
          <a:xfrm>
            <a:off x="2634750" y="1214225"/>
            <a:ext cx="3874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3C78D8"/>
                </a:solidFill>
                <a:latin typeface="Bree Serif"/>
                <a:ea typeface="Bree Serif"/>
                <a:cs typeface="Bree Serif"/>
                <a:sym typeface="Bree Serif"/>
              </a:rPr>
              <a:t>OPPORTUNITEES :</a:t>
            </a:r>
            <a:endParaRPr b="1" sz="3600">
              <a:solidFill>
                <a:srgbClr val="3C78D8"/>
              </a:solidFill>
              <a:latin typeface="Bree Serif"/>
              <a:ea typeface="Bree Serif"/>
              <a:cs typeface="Bree Serif"/>
              <a:sym typeface="Bree Serif"/>
            </a:endParaRPr>
          </a:p>
        </p:txBody>
      </p:sp>
      <p:sp>
        <p:nvSpPr>
          <p:cNvPr id="287" name="Google Shape;287;p35"/>
          <p:cNvSpPr txBox="1"/>
          <p:nvPr/>
        </p:nvSpPr>
        <p:spPr>
          <a:xfrm>
            <a:off x="1301375" y="2012075"/>
            <a:ext cx="1995300" cy="57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Bree Serif"/>
              <a:buChar char="❖"/>
            </a:pPr>
            <a:r>
              <a:rPr lang="en" sz="1800">
                <a:solidFill>
                  <a:srgbClr val="FFFFFF"/>
                </a:solidFill>
                <a:latin typeface="Bree Serif"/>
                <a:ea typeface="Bree Serif"/>
                <a:cs typeface="Bree Serif"/>
                <a:sym typeface="Bree Serif"/>
              </a:rPr>
              <a:t>E-Sport</a:t>
            </a:r>
            <a:endParaRPr sz="1800">
              <a:solidFill>
                <a:srgbClr val="FFFFFF"/>
              </a:solidFill>
              <a:latin typeface="Bree Serif"/>
              <a:ea typeface="Bree Serif"/>
              <a:cs typeface="Bree Serif"/>
              <a:sym typeface="Bree Serif"/>
            </a:endParaRPr>
          </a:p>
          <a:p>
            <a:pPr indent="0" lvl="0" marL="0" rtl="0" algn="l">
              <a:spcBef>
                <a:spcPts val="0"/>
              </a:spcBef>
              <a:spcAft>
                <a:spcPts val="0"/>
              </a:spcAft>
              <a:buNone/>
            </a:pPr>
            <a:r>
              <a:t/>
            </a:r>
            <a:endParaRPr/>
          </a:p>
        </p:txBody>
      </p:sp>
      <p:sp>
        <p:nvSpPr>
          <p:cNvPr id="288" name="Google Shape;288;p35"/>
          <p:cNvSpPr txBox="1"/>
          <p:nvPr/>
        </p:nvSpPr>
        <p:spPr>
          <a:xfrm>
            <a:off x="5836175" y="2145863"/>
            <a:ext cx="2071200" cy="517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Bree Serif"/>
              <a:buChar char="❖"/>
            </a:pPr>
            <a:r>
              <a:rPr lang="en" sz="1800">
                <a:solidFill>
                  <a:srgbClr val="FFFFFF"/>
                </a:solidFill>
                <a:latin typeface="Bree Serif"/>
                <a:ea typeface="Bree Serif"/>
                <a:cs typeface="Bree Serif"/>
                <a:sym typeface="Bree Serif"/>
              </a:rPr>
              <a:t>Cross-Overs</a:t>
            </a:r>
            <a:endParaRPr sz="1800">
              <a:solidFill>
                <a:srgbClr val="FFFFFF"/>
              </a:solidFill>
              <a:latin typeface="Bree Serif"/>
              <a:ea typeface="Bree Serif"/>
              <a:cs typeface="Bree Serif"/>
              <a:sym typeface="Bree Serif"/>
            </a:endParaRPr>
          </a:p>
          <a:p>
            <a:pPr indent="0" lvl="0" marL="0" rtl="0" algn="l">
              <a:spcBef>
                <a:spcPts val="0"/>
              </a:spcBef>
              <a:spcAft>
                <a:spcPts val="0"/>
              </a:spcAft>
              <a:buNone/>
            </a:pPr>
            <a:r>
              <a:t/>
            </a:r>
            <a:endParaRPr/>
          </a:p>
        </p:txBody>
      </p:sp>
      <p:pic>
        <p:nvPicPr>
          <p:cNvPr id="289" name="Google Shape;289;p35"/>
          <p:cNvPicPr preferRelativeResize="0"/>
          <p:nvPr/>
        </p:nvPicPr>
        <p:blipFill>
          <a:blip r:embed="rId3">
            <a:alphaModFix/>
          </a:blip>
          <a:stretch>
            <a:fillRect/>
          </a:stretch>
        </p:blipFill>
        <p:spPr>
          <a:xfrm>
            <a:off x="437475" y="2571750"/>
            <a:ext cx="3962400" cy="2218950"/>
          </a:xfrm>
          <a:prstGeom prst="rect">
            <a:avLst/>
          </a:prstGeom>
          <a:noFill/>
          <a:ln>
            <a:noFill/>
          </a:ln>
          <a:effectLst>
            <a:reflection blurRad="0" dir="5400000" dist="38100" endA="0" endPos="30000" fadeDir="5400012" kx="0" rotWithShape="0" algn="bl" stPos="0" sy="-100000" ky="0"/>
          </a:effectLst>
        </p:spPr>
      </p:pic>
      <p:pic>
        <p:nvPicPr>
          <p:cNvPr id="290" name="Google Shape;290;p35"/>
          <p:cNvPicPr preferRelativeResize="0"/>
          <p:nvPr/>
        </p:nvPicPr>
        <p:blipFill>
          <a:blip r:embed="rId4">
            <a:alphaModFix/>
          </a:blip>
          <a:stretch>
            <a:fillRect/>
          </a:stretch>
        </p:blipFill>
        <p:spPr>
          <a:xfrm>
            <a:off x="5292012" y="2787937"/>
            <a:ext cx="1217237" cy="1935275"/>
          </a:xfrm>
          <a:prstGeom prst="rect">
            <a:avLst/>
          </a:prstGeom>
          <a:noFill/>
          <a:ln>
            <a:noFill/>
          </a:ln>
          <a:effectLst>
            <a:reflection blurRad="0" dir="5400000" dist="38100" endA="0" endPos="30000" fadeDir="5400012" kx="0" rotWithShape="0" algn="bl" stPos="0" sy="-100000" ky="0"/>
          </a:effectLst>
        </p:spPr>
      </p:pic>
      <p:pic>
        <p:nvPicPr>
          <p:cNvPr id="291" name="Google Shape;291;p35"/>
          <p:cNvPicPr preferRelativeResize="0"/>
          <p:nvPr/>
        </p:nvPicPr>
        <p:blipFill>
          <a:blip r:embed="rId5">
            <a:alphaModFix/>
          </a:blip>
          <a:stretch>
            <a:fillRect/>
          </a:stretch>
        </p:blipFill>
        <p:spPr>
          <a:xfrm>
            <a:off x="6897025" y="2787924"/>
            <a:ext cx="1935275" cy="1935275"/>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5" name="Shape 295"/>
        <p:cNvGrpSpPr/>
        <p:nvPr/>
      </p:nvGrpSpPr>
      <p:grpSpPr>
        <a:xfrm>
          <a:off x="0" y="0"/>
          <a:ext cx="0" cy="0"/>
          <a:chOff x="0" y="0"/>
          <a:chExt cx="0" cy="0"/>
        </a:xfrm>
      </p:grpSpPr>
      <p:sp>
        <p:nvSpPr>
          <p:cNvPr id="296" name="Google Shape;296;p36"/>
          <p:cNvSpPr txBox="1"/>
          <p:nvPr>
            <p:ph type="title"/>
          </p:nvPr>
        </p:nvSpPr>
        <p:spPr>
          <a:xfrm>
            <a:off x="311700" y="214625"/>
            <a:ext cx="8520600" cy="9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u="sng">
                <a:solidFill>
                  <a:srgbClr val="000000"/>
                </a:solidFill>
                <a:latin typeface="Bree Serif"/>
                <a:ea typeface="Bree Serif"/>
                <a:cs typeface="Bree Serif"/>
                <a:sym typeface="Bree Serif"/>
              </a:rPr>
              <a:t>IV. ANALYSE SWOT :</a:t>
            </a:r>
            <a:endParaRPr b="1" sz="4800" u="sng">
              <a:solidFill>
                <a:srgbClr val="000000"/>
              </a:solidFill>
              <a:latin typeface="Bree Serif"/>
              <a:ea typeface="Bree Serif"/>
              <a:cs typeface="Bree Serif"/>
              <a:sym typeface="Bree Serif"/>
            </a:endParaRPr>
          </a:p>
        </p:txBody>
      </p:sp>
      <p:sp>
        <p:nvSpPr>
          <p:cNvPr id="297" name="Google Shape;297;p36"/>
          <p:cNvSpPr txBox="1"/>
          <p:nvPr/>
        </p:nvSpPr>
        <p:spPr>
          <a:xfrm>
            <a:off x="3561900" y="1214225"/>
            <a:ext cx="3019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3C78D8"/>
                </a:solidFill>
                <a:latin typeface="Bree Serif"/>
                <a:ea typeface="Bree Serif"/>
                <a:cs typeface="Bree Serif"/>
                <a:sym typeface="Bree Serif"/>
              </a:rPr>
              <a:t>MENACES</a:t>
            </a:r>
            <a:r>
              <a:rPr b="1" lang="en" sz="3600">
                <a:solidFill>
                  <a:srgbClr val="3C78D8"/>
                </a:solidFill>
                <a:latin typeface="Bree Serif"/>
                <a:ea typeface="Bree Serif"/>
                <a:cs typeface="Bree Serif"/>
                <a:sym typeface="Bree Serif"/>
              </a:rPr>
              <a:t>:</a:t>
            </a:r>
            <a:endParaRPr b="1" sz="3600">
              <a:solidFill>
                <a:srgbClr val="3C78D8"/>
              </a:solidFill>
              <a:latin typeface="Bree Serif"/>
              <a:ea typeface="Bree Serif"/>
              <a:cs typeface="Bree Serif"/>
              <a:sym typeface="Bree Serif"/>
            </a:endParaRPr>
          </a:p>
        </p:txBody>
      </p:sp>
      <p:sp>
        <p:nvSpPr>
          <p:cNvPr id="298" name="Google Shape;298;p36"/>
          <p:cNvSpPr txBox="1"/>
          <p:nvPr/>
        </p:nvSpPr>
        <p:spPr>
          <a:xfrm>
            <a:off x="5269250" y="1837800"/>
            <a:ext cx="3765900" cy="970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Bree Serif"/>
              <a:buChar char="❖"/>
            </a:pPr>
            <a:r>
              <a:rPr lang="en" sz="1800">
                <a:solidFill>
                  <a:schemeClr val="dk1"/>
                </a:solidFill>
                <a:latin typeface="Bree Serif"/>
                <a:ea typeface="Bree Serif"/>
                <a:cs typeface="Bree Serif"/>
                <a:sym typeface="Bree Serif"/>
              </a:rPr>
              <a:t>Concurrence d’autres services de divertissement</a:t>
            </a:r>
            <a:endParaRPr sz="1800">
              <a:solidFill>
                <a:schemeClr val="dk1"/>
              </a:solidFill>
              <a:latin typeface="Bree Serif"/>
              <a:ea typeface="Bree Serif"/>
              <a:cs typeface="Bree Serif"/>
              <a:sym typeface="Bree Serif"/>
            </a:endParaRPr>
          </a:p>
          <a:p>
            <a:pPr indent="0" lvl="0" marL="0" rtl="0" algn="l">
              <a:spcBef>
                <a:spcPts val="0"/>
              </a:spcBef>
              <a:spcAft>
                <a:spcPts val="0"/>
              </a:spcAft>
              <a:buNone/>
            </a:pPr>
            <a:r>
              <a:t/>
            </a:r>
            <a:endParaRPr/>
          </a:p>
        </p:txBody>
      </p:sp>
      <p:sp>
        <p:nvSpPr>
          <p:cNvPr id="299" name="Google Shape;299;p36"/>
          <p:cNvSpPr txBox="1"/>
          <p:nvPr/>
        </p:nvSpPr>
        <p:spPr>
          <a:xfrm>
            <a:off x="482538" y="2356325"/>
            <a:ext cx="4213800" cy="811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Bree Serif"/>
              <a:buChar char="❖"/>
            </a:pPr>
            <a:r>
              <a:rPr lang="en" sz="1800">
                <a:solidFill>
                  <a:schemeClr val="dk1"/>
                </a:solidFill>
                <a:latin typeface="Bree Serif"/>
                <a:ea typeface="Bree Serif"/>
                <a:cs typeface="Bree Serif"/>
                <a:sym typeface="Bree Serif"/>
              </a:rPr>
              <a:t>Coûts de fonctionnements qui peuvent exploser</a:t>
            </a:r>
            <a:endParaRPr sz="1800">
              <a:latin typeface="Bree Serif"/>
              <a:ea typeface="Bree Serif"/>
              <a:cs typeface="Bree Serif"/>
              <a:sym typeface="Bree Serif"/>
            </a:endParaRPr>
          </a:p>
        </p:txBody>
      </p:sp>
      <p:sp>
        <p:nvSpPr>
          <p:cNvPr id="300" name="Google Shape;300;p36"/>
          <p:cNvSpPr txBox="1"/>
          <p:nvPr/>
        </p:nvSpPr>
        <p:spPr>
          <a:xfrm>
            <a:off x="608250" y="3418425"/>
            <a:ext cx="4088100" cy="694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Bree Serif"/>
              <a:buChar char="❖"/>
            </a:pPr>
            <a:r>
              <a:rPr lang="en" sz="1800">
                <a:solidFill>
                  <a:schemeClr val="dk1"/>
                </a:solidFill>
                <a:latin typeface="Bree Serif"/>
                <a:ea typeface="Bree Serif"/>
                <a:cs typeface="Bree Serif"/>
                <a:sym typeface="Bree Serif"/>
              </a:rPr>
              <a:t>Régulation des “Lootboxes”</a:t>
            </a:r>
            <a:endParaRPr sz="1800">
              <a:latin typeface="Bree Serif"/>
              <a:ea typeface="Bree Serif"/>
              <a:cs typeface="Bree Serif"/>
              <a:sym typeface="Bree Serif"/>
            </a:endParaRPr>
          </a:p>
        </p:txBody>
      </p:sp>
      <p:pic>
        <p:nvPicPr>
          <p:cNvPr id="301" name="Google Shape;301;p36"/>
          <p:cNvPicPr preferRelativeResize="0"/>
          <p:nvPr/>
        </p:nvPicPr>
        <p:blipFill>
          <a:blip r:embed="rId3">
            <a:alphaModFix/>
          </a:blip>
          <a:stretch>
            <a:fillRect/>
          </a:stretch>
        </p:blipFill>
        <p:spPr>
          <a:xfrm>
            <a:off x="5842500" y="2859175"/>
            <a:ext cx="2619375" cy="1743075"/>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5" name="Shape 305"/>
        <p:cNvGrpSpPr/>
        <p:nvPr/>
      </p:nvGrpSpPr>
      <p:grpSpPr>
        <a:xfrm>
          <a:off x="0" y="0"/>
          <a:ext cx="0" cy="0"/>
          <a:chOff x="0" y="0"/>
          <a:chExt cx="0" cy="0"/>
        </a:xfrm>
      </p:grpSpPr>
      <p:sp>
        <p:nvSpPr>
          <p:cNvPr id="306" name="Google Shape;306;p37"/>
          <p:cNvSpPr txBox="1"/>
          <p:nvPr>
            <p:ph type="title"/>
          </p:nvPr>
        </p:nvSpPr>
        <p:spPr>
          <a:xfrm>
            <a:off x="311700" y="214625"/>
            <a:ext cx="8520600" cy="9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u="sng">
                <a:solidFill>
                  <a:srgbClr val="000000"/>
                </a:solidFill>
                <a:latin typeface="Bree Serif"/>
                <a:ea typeface="Bree Serif"/>
                <a:cs typeface="Bree Serif"/>
                <a:sym typeface="Bree Serif"/>
              </a:rPr>
              <a:t>RECOMMANDATIONS &amp; </a:t>
            </a:r>
            <a:r>
              <a:rPr b="1" lang="en" sz="3600" u="sng">
                <a:solidFill>
                  <a:srgbClr val="000000"/>
                </a:solidFill>
                <a:latin typeface="Bree Serif"/>
                <a:ea typeface="Bree Serif"/>
                <a:cs typeface="Bree Serif"/>
                <a:sym typeface="Bree Serif"/>
              </a:rPr>
              <a:t>CONCLUSION  :</a:t>
            </a:r>
            <a:endParaRPr b="1" sz="3600" u="sng">
              <a:solidFill>
                <a:srgbClr val="000000"/>
              </a:solidFill>
              <a:latin typeface="Bree Serif"/>
              <a:ea typeface="Bree Serif"/>
              <a:cs typeface="Bree Serif"/>
              <a:sym typeface="Bree Serif"/>
            </a:endParaRPr>
          </a:p>
        </p:txBody>
      </p:sp>
      <p:sp>
        <p:nvSpPr>
          <p:cNvPr id="307" name="Google Shape;307;p37"/>
          <p:cNvSpPr txBox="1"/>
          <p:nvPr/>
        </p:nvSpPr>
        <p:spPr>
          <a:xfrm>
            <a:off x="1734330" y="1264725"/>
            <a:ext cx="5999400" cy="81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Bree Serif"/>
                <a:ea typeface="Bree Serif"/>
                <a:cs typeface="Bree Serif"/>
                <a:sym typeface="Bree Serif"/>
              </a:rPr>
              <a:t>Quelle sera l’influence des jeux battle royale et Moba dans le le monde de la culture et du divertissement? </a:t>
            </a:r>
            <a:endParaRPr sz="1800">
              <a:latin typeface="Bree Serif"/>
              <a:ea typeface="Bree Serif"/>
              <a:cs typeface="Bree Serif"/>
              <a:sym typeface="Bree Serif"/>
            </a:endParaRPr>
          </a:p>
        </p:txBody>
      </p:sp>
      <p:pic>
        <p:nvPicPr>
          <p:cNvPr id="308" name="Google Shape;308;p37"/>
          <p:cNvPicPr preferRelativeResize="0"/>
          <p:nvPr/>
        </p:nvPicPr>
        <p:blipFill>
          <a:blip r:embed="rId3">
            <a:alphaModFix/>
          </a:blip>
          <a:stretch>
            <a:fillRect/>
          </a:stretch>
        </p:blipFill>
        <p:spPr>
          <a:xfrm>
            <a:off x="2866339" y="2126725"/>
            <a:ext cx="3411325" cy="1910350"/>
          </a:xfrm>
          <a:prstGeom prst="rect">
            <a:avLst/>
          </a:prstGeom>
          <a:noFill/>
          <a:ln>
            <a:noFill/>
          </a:ln>
          <a:effectLst>
            <a:reflection blurRad="0" dir="5400000" dist="38100" endA="0" endPos="30000" fadeDir="5400012" kx="0" rotWithShape="0" algn="bl" stPos="0" sy="-100000" ky="0"/>
          </a:effectLst>
        </p:spPr>
      </p:pic>
      <p:sp>
        <p:nvSpPr>
          <p:cNvPr id="309" name="Google Shape;309;p37"/>
          <p:cNvSpPr txBox="1"/>
          <p:nvPr/>
        </p:nvSpPr>
        <p:spPr>
          <a:xfrm>
            <a:off x="4239625" y="4447000"/>
            <a:ext cx="988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Bree Serif"/>
                <a:ea typeface="Bree Serif"/>
                <a:cs typeface="Bree Serif"/>
                <a:sym typeface="Bree Serif"/>
              </a:rPr>
              <a:t>Merci !</a:t>
            </a:r>
            <a:endParaRPr sz="1800">
              <a:latin typeface="Bree Serif"/>
              <a:ea typeface="Bree Serif"/>
              <a:cs typeface="Bree Serif"/>
              <a:sym typeface="Bree Serif"/>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idx="4294967295" type="title"/>
          </p:nvPr>
        </p:nvSpPr>
        <p:spPr>
          <a:xfrm>
            <a:off x="159300" y="49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MOBA ( Multi - Online Battle Arena )</a:t>
            </a:r>
            <a:r>
              <a:rPr lang="en"/>
              <a:t> </a:t>
            </a:r>
            <a:endParaRPr/>
          </a:p>
        </p:txBody>
      </p:sp>
      <p:cxnSp>
        <p:nvCxnSpPr>
          <p:cNvPr id="73" name="Google Shape;73;p15"/>
          <p:cNvCxnSpPr/>
          <p:nvPr/>
        </p:nvCxnSpPr>
        <p:spPr>
          <a:xfrm flipH="1" rot="10800000">
            <a:off x="236875" y="2518075"/>
            <a:ext cx="8729100" cy="4800"/>
          </a:xfrm>
          <a:prstGeom prst="straightConnector1">
            <a:avLst/>
          </a:prstGeom>
          <a:noFill/>
          <a:ln cap="flat" cmpd="sng" w="9525">
            <a:solidFill>
              <a:schemeClr val="dk2"/>
            </a:solidFill>
            <a:prstDash val="dashDot"/>
            <a:round/>
            <a:headEnd len="med" w="med" type="none"/>
            <a:tailEnd len="med" w="med" type="none"/>
          </a:ln>
        </p:spPr>
      </p:cxnSp>
      <p:cxnSp>
        <p:nvCxnSpPr>
          <p:cNvPr id="74" name="Google Shape;74;p15"/>
          <p:cNvCxnSpPr/>
          <p:nvPr/>
        </p:nvCxnSpPr>
        <p:spPr>
          <a:xfrm rot="10800000">
            <a:off x="290875" y="1422325"/>
            <a:ext cx="8400" cy="1118100"/>
          </a:xfrm>
          <a:prstGeom prst="straightConnector1">
            <a:avLst/>
          </a:prstGeom>
          <a:noFill/>
          <a:ln cap="flat" cmpd="sng" w="9525">
            <a:solidFill>
              <a:schemeClr val="dk2"/>
            </a:solidFill>
            <a:prstDash val="dashDot"/>
            <a:round/>
            <a:headEnd len="med" w="med" type="none"/>
            <a:tailEnd len="med" w="med" type="none"/>
          </a:ln>
        </p:spPr>
      </p:cxnSp>
      <p:cxnSp>
        <p:nvCxnSpPr>
          <p:cNvPr id="75" name="Google Shape;75;p15"/>
          <p:cNvCxnSpPr/>
          <p:nvPr/>
        </p:nvCxnSpPr>
        <p:spPr>
          <a:xfrm rot="10800000">
            <a:off x="2251200" y="2518075"/>
            <a:ext cx="0" cy="872100"/>
          </a:xfrm>
          <a:prstGeom prst="straightConnector1">
            <a:avLst/>
          </a:prstGeom>
          <a:noFill/>
          <a:ln cap="flat" cmpd="sng" w="9525">
            <a:solidFill>
              <a:schemeClr val="dk2"/>
            </a:solidFill>
            <a:prstDash val="dashDot"/>
            <a:round/>
            <a:headEnd len="med" w="med" type="none"/>
            <a:tailEnd len="med" w="med" type="none"/>
          </a:ln>
        </p:spPr>
      </p:cxnSp>
      <p:cxnSp>
        <p:nvCxnSpPr>
          <p:cNvPr id="76" name="Google Shape;76;p15"/>
          <p:cNvCxnSpPr/>
          <p:nvPr/>
        </p:nvCxnSpPr>
        <p:spPr>
          <a:xfrm flipH="1" rot="10800000">
            <a:off x="4134300" y="1422100"/>
            <a:ext cx="1200" cy="1090500"/>
          </a:xfrm>
          <a:prstGeom prst="straightConnector1">
            <a:avLst/>
          </a:prstGeom>
          <a:noFill/>
          <a:ln cap="flat" cmpd="sng" w="9525">
            <a:solidFill>
              <a:schemeClr val="dk2"/>
            </a:solidFill>
            <a:prstDash val="dashDot"/>
            <a:round/>
            <a:headEnd len="med" w="med" type="none"/>
            <a:tailEnd len="med" w="med" type="none"/>
          </a:ln>
        </p:spPr>
      </p:cxnSp>
      <p:cxnSp>
        <p:nvCxnSpPr>
          <p:cNvPr id="77" name="Google Shape;77;p15"/>
          <p:cNvCxnSpPr/>
          <p:nvPr/>
        </p:nvCxnSpPr>
        <p:spPr>
          <a:xfrm rot="10800000">
            <a:off x="6062850" y="2518075"/>
            <a:ext cx="0" cy="872100"/>
          </a:xfrm>
          <a:prstGeom prst="straightConnector1">
            <a:avLst/>
          </a:prstGeom>
          <a:noFill/>
          <a:ln cap="flat" cmpd="sng" w="9525">
            <a:solidFill>
              <a:schemeClr val="dk2"/>
            </a:solidFill>
            <a:prstDash val="dashDot"/>
            <a:round/>
            <a:headEnd len="med" w="med" type="none"/>
            <a:tailEnd len="med" w="med" type="none"/>
          </a:ln>
        </p:spPr>
      </p:cxnSp>
      <p:cxnSp>
        <p:nvCxnSpPr>
          <p:cNvPr id="78" name="Google Shape;78;p15"/>
          <p:cNvCxnSpPr/>
          <p:nvPr/>
        </p:nvCxnSpPr>
        <p:spPr>
          <a:xfrm rot="10800000">
            <a:off x="7606825" y="1422275"/>
            <a:ext cx="7500" cy="1076400"/>
          </a:xfrm>
          <a:prstGeom prst="straightConnector1">
            <a:avLst/>
          </a:prstGeom>
          <a:noFill/>
          <a:ln cap="flat" cmpd="sng" w="9525">
            <a:solidFill>
              <a:schemeClr val="dk2"/>
            </a:solidFill>
            <a:prstDash val="dashDot"/>
            <a:round/>
            <a:headEnd len="med" w="med" type="none"/>
            <a:tailEnd len="med" w="med" type="none"/>
          </a:ln>
        </p:spPr>
      </p:cxnSp>
      <p:sp>
        <p:nvSpPr>
          <p:cNvPr id="79" name="Google Shape;79;p15"/>
          <p:cNvSpPr txBox="1"/>
          <p:nvPr/>
        </p:nvSpPr>
        <p:spPr>
          <a:xfrm>
            <a:off x="34775" y="1137300"/>
            <a:ext cx="22164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rPr>
              <a:t>1998 : </a:t>
            </a:r>
            <a:r>
              <a:rPr b="1" lang="en"/>
              <a:t>Aeon of Strife</a:t>
            </a:r>
            <a:r>
              <a:rPr b="1" lang="en">
                <a:solidFill>
                  <a:srgbClr val="666666"/>
                </a:solidFill>
              </a:rPr>
              <a:t> </a:t>
            </a:r>
            <a:endParaRPr b="1">
              <a:solidFill>
                <a:srgbClr val="666666"/>
              </a:solidFill>
            </a:endParaRPr>
          </a:p>
        </p:txBody>
      </p:sp>
      <p:sp>
        <p:nvSpPr>
          <p:cNvPr id="80" name="Google Shape;80;p15"/>
          <p:cNvSpPr txBox="1"/>
          <p:nvPr/>
        </p:nvSpPr>
        <p:spPr>
          <a:xfrm>
            <a:off x="1972925" y="3313975"/>
            <a:ext cx="21267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rPr>
              <a:t>2002 </a:t>
            </a:r>
            <a:r>
              <a:rPr b="1" lang="en">
                <a:solidFill>
                  <a:srgbClr val="666666"/>
                </a:solidFill>
              </a:rPr>
              <a:t>: </a:t>
            </a:r>
            <a:r>
              <a:rPr b="1" lang="en">
                <a:solidFill>
                  <a:schemeClr val="dk1"/>
                </a:solidFill>
              </a:rPr>
              <a:t>Warcraft III</a:t>
            </a:r>
            <a:r>
              <a:rPr b="1" lang="en">
                <a:solidFill>
                  <a:srgbClr val="666666"/>
                </a:solidFill>
              </a:rPr>
              <a:t> </a:t>
            </a:r>
            <a:endParaRPr b="1">
              <a:solidFill>
                <a:srgbClr val="666666"/>
              </a:solidFill>
            </a:endParaRPr>
          </a:p>
        </p:txBody>
      </p:sp>
      <p:sp>
        <p:nvSpPr>
          <p:cNvPr id="81" name="Google Shape;81;p15"/>
          <p:cNvSpPr txBox="1"/>
          <p:nvPr/>
        </p:nvSpPr>
        <p:spPr>
          <a:xfrm>
            <a:off x="3843125" y="1137300"/>
            <a:ext cx="18363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rPr>
              <a:t>2003 </a:t>
            </a:r>
            <a:r>
              <a:rPr b="1" lang="en">
                <a:solidFill>
                  <a:srgbClr val="666666"/>
                </a:solidFill>
              </a:rPr>
              <a:t>: </a:t>
            </a:r>
            <a:r>
              <a:rPr b="1" lang="en">
                <a:solidFill>
                  <a:schemeClr val="dk1"/>
                </a:solidFill>
              </a:rPr>
              <a:t>DOTA</a:t>
            </a:r>
            <a:endParaRPr b="1">
              <a:solidFill>
                <a:srgbClr val="666666"/>
              </a:solidFill>
            </a:endParaRPr>
          </a:p>
        </p:txBody>
      </p:sp>
      <p:sp>
        <p:nvSpPr>
          <p:cNvPr id="82" name="Google Shape;82;p15"/>
          <p:cNvSpPr txBox="1"/>
          <p:nvPr/>
        </p:nvSpPr>
        <p:spPr>
          <a:xfrm>
            <a:off x="5796150" y="3313975"/>
            <a:ext cx="23679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rPr>
              <a:t>2009 </a:t>
            </a:r>
            <a:r>
              <a:rPr b="1" lang="en">
                <a:solidFill>
                  <a:srgbClr val="666666"/>
                </a:solidFill>
              </a:rPr>
              <a:t>: </a:t>
            </a:r>
            <a:r>
              <a:rPr b="1" lang="en">
                <a:solidFill>
                  <a:schemeClr val="dk1"/>
                </a:solidFill>
              </a:rPr>
              <a:t>Leagues of Legend</a:t>
            </a:r>
            <a:endParaRPr b="1">
              <a:solidFill>
                <a:srgbClr val="666666"/>
              </a:solidFill>
            </a:endParaRPr>
          </a:p>
        </p:txBody>
      </p:sp>
      <p:sp>
        <p:nvSpPr>
          <p:cNvPr id="83" name="Google Shape;83;p15"/>
          <p:cNvSpPr txBox="1"/>
          <p:nvPr/>
        </p:nvSpPr>
        <p:spPr>
          <a:xfrm>
            <a:off x="7327625" y="1114925"/>
            <a:ext cx="16995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rPr>
              <a:t>2013 </a:t>
            </a:r>
            <a:r>
              <a:rPr b="1" lang="en">
                <a:solidFill>
                  <a:srgbClr val="666666"/>
                </a:solidFill>
              </a:rPr>
              <a:t>: </a:t>
            </a:r>
            <a:r>
              <a:rPr b="1" lang="en">
                <a:solidFill>
                  <a:schemeClr val="dk1"/>
                </a:solidFill>
              </a:rPr>
              <a:t>DOTA II</a:t>
            </a:r>
            <a:endParaRPr b="1">
              <a:solidFill>
                <a:srgbClr val="666666"/>
              </a:solidFill>
            </a:endParaRPr>
          </a:p>
        </p:txBody>
      </p:sp>
      <p:sp>
        <p:nvSpPr>
          <p:cNvPr id="84" name="Google Shape;84;p15"/>
          <p:cNvSpPr txBox="1"/>
          <p:nvPr/>
        </p:nvSpPr>
        <p:spPr>
          <a:xfrm>
            <a:off x="375850" y="1384675"/>
            <a:ext cx="2818800" cy="1315500"/>
          </a:xfrm>
          <a:prstGeom prst="rect">
            <a:avLst/>
          </a:prstGeom>
          <a:noFill/>
          <a:ln>
            <a:noFill/>
          </a:ln>
        </p:spPr>
        <p:txBody>
          <a:bodyPr anchorCtr="0" anchor="t" bIns="91425" lIns="91425" spcFirstLastPara="1" rIns="91425" wrap="square" tIns="91425">
            <a:noAutofit/>
          </a:bodyPr>
          <a:lstStyle/>
          <a:p>
            <a:pPr indent="-298450" lvl="0" marL="457200" rtl="0" algn="l">
              <a:lnSpc>
                <a:spcPct val="125000"/>
              </a:lnSpc>
              <a:spcBef>
                <a:spcPts val="0"/>
              </a:spcBef>
              <a:spcAft>
                <a:spcPts val="0"/>
              </a:spcAft>
              <a:buSzPts val="1100"/>
              <a:buChar char="-"/>
            </a:pPr>
            <a:r>
              <a:rPr lang="en" sz="1100"/>
              <a:t>Création de propres cartes en utilisant le moteur Starcraft.</a:t>
            </a:r>
            <a:endParaRPr sz="1100"/>
          </a:p>
          <a:p>
            <a:pPr indent="0" lvl="0" marL="457200" rtl="0" algn="l">
              <a:lnSpc>
                <a:spcPct val="125000"/>
              </a:lnSpc>
              <a:spcBef>
                <a:spcPts val="0"/>
              </a:spcBef>
              <a:spcAft>
                <a:spcPts val="0"/>
              </a:spcAft>
              <a:buNone/>
            </a:pPr>
            <a:r>
              <a:t/>
            </a:r>
            <a:endParaRPr sz="1100"/>
          </a:p>
          <a:p>
            <a:pPr indent="-298450" lvl="0" marL="457200" rtl="0" algn="l">
              <a:lnSpc>
                <a:spcPct val="125000"/>
              </a:lnSpc>
              <a:spcBef>
                <a:spcPts val="0"/>
              </a:spcBef>
              <a:spcAft>
                <a:spcPts val="0"/>
              </a:spcAft>
              <a:buSzPts val="1100"/>
              <a:buChar char="-"/>
            </a:pPr>
            <a:r>
              <a:rPr lang="en" sz="1100"/>
              <a:t>Première inspiration du genre MOBA.</a:t>
            </a:r>
            <a:endParaRPr sz="1100"/>
          </a:p>
          <a:p>
            <a:pPr indent="0" lvl="0" marL="457200" rtl="0" algn="l">
              <a:lnSpc>
                <a:spcPct val="125000"/>
              </a:lnSpc>
              <a:spcBef>
                <a:spcPts val="0"/>
              </a:spcBef>
              <a:spcAft>
                <a:spcPts val="0"/>
              </a:spcAft>
              <a:buNone/>
            </a:pPr>
            <a:r>
              <a:t/>
            </a:r>
            <a:endParaRPr sz="1100"/>
          </a:p>
        </p:txBody>
      </p:sp>
      <p:sp>
        <p:nvSpPr>
          <p:cNvPr id="85" name="Google Shape;85;p15"/>
          <p:cNvSpPr txBox="1"/>
          <p:nvPr/>
        </p:nvSpPr>
        <p:spPr>
          <a:xfrm>
            <a:off x="2287350" y="3554075"/>
            <a:ext cx="2818800" cy="572700"/>
          </a:xfrm>
          <a:prstGeom prst="rect">
            <a:avLst/>
          </a:prstGeom>
          <a:noFill/>
          <a:ln>
            <a:noFill/>
          </a:ln>
        </p:spPr>
        <p:txBody>
          <a:bodyPr anchorCtr="0" anchor="t" bIns="91425" lIns="91425" spcFirstLastPara="1" rIns="91425" wrap="square" tIns="91425">
            <a:noAutofit/>
          </a:bodyPr>
          <a:lstStyle/>
          <a:p>
            <a:pPr indent="-298450" lvl="0" marL="457200" rtl="0" algn="l">
              <a:lnSpc>
                <a:spcPct val="125000"/>
              </a:lnSpc>
              <a:spcBef>
                <a:spcPts val="0"/>
              </a:spcBef>
              <a:spcAft>
                <a:spcPts val="0"/>
              </a:spcAft>
              <a:buSzPts val="1100"/>
              <a:buChar char="-"/>
            </a:pPr>
            <a:r>
              <a:rPr lang="en" sz="1100"/>
              <a:t>Création de la première version de la carte DOTA.</a:t>
            </a:r>
            <a:endParaRPr sz="1100"/>
          </a:p>
          <a:p>
            <a:pPr indent="0" lvl="0" marL="457200" rtl="0" algn="l">
              <a:lnSpc>
                <a:spcPct val="125000"/>
              </a:lnSpc>
              <a:spcBef>
                <a:spcPts val="0"/>
              </a:spcBef>
              <a:spcAft>
                <a:spcPts val="0"/>
              </a:spcAft>
              <a:buNone/>
            </a:pPr>
            <a:r>
              <a:t/>
            </a:r>
            <a:endParaRPr sz="1100"/>
          </a:p>
          <a:p>
            <a:pPr indent="0" lvl="0" marL="457200" rtl="0" algn="l">
              <a:lnSpc>
                <a:spcPct val="125000"/>
              </a:lnSpc>
              <a:spcBef>
                <a:spcPts val="0"/>
              </a:spcBef>
              <a:spcAft>
                <a:spcPts val="0"/>
              </a:spcAft>
              <a:buNone/>
            </a:pPr>
            <a:r>
              <a:t/>
            </a:r>
            <a:endParaRPr sz="1100"/>
          </a:p>
        </p:txBody>
      </p:sp>
      <p:sp>
        <p:nvSpPr>
          <p:cNvPr id="86" name="Google Shape;86;p15"/>
          <p:cNvSpPr txBox="1"/>
          <p:nvPr/>
        </p:nvSpPr>
        <p:spPr>
          <a:xfrm>
            <a:off x="4116150" y="1420475"/>
            <a:ext cx="2818800" cy="806700"/>
          </a:xfrm>
          <a:prstGeom prst="rect">
            <a:avLst/>
          </a:prstGeom>
          <a:noFill/>
          <a:ln>
            <a:noFill/>
          </a:ln>
        </p:spPr>
        <p:txBody>
          <a:bodyPr anchorCtr="0" anchor="t" bIns="91425" lIns="91425" spcFirstLastPara="1" rIns="91425" wrap="square" tIns="91425">
            <a:noAutofit/>
          </a:bodyPr>
          <a:lstStyle/>
          <a:p>
            <a:pPr indent="-298450" lvl="0" marL="457200" rtl="0" algn="l">
              <a:lnSpc>
                <a:spcPct val="125000"/>
              </a:lnSpc>
              <a:spcBef>
                <a:spcPts val="0"/>
              </a:spcBef>
              <a:spcAft>
                <a:spcPts val="0"/>
              </a:spcAft>
              <a:buSzPts val="1100"/>
              <a:buChar char="-"/>
            </a:pPr>
            <a:r>
              <a:rPr lang="en" sz="1100"/>
              <a:t>Expansion du concept</a:t>
            </a:r>
            <a:r>
              <a:rPr lang="en" sz="1100"/>
              <a:t>.</a:t>
            </a:r>
            <a:endParaRPr sz="1100"/>
          </a:p>
          <a:p>
            <a:pPr indent="0" lvl="0" marL="457200" rtl="0" algn="l">
              <a:lnSpc>
                <a:spcPct val="125000"/>
              </a:lnSpc>
              <a:spcBef>
                <a:spcPts val="0"/>
              </a:spcBef>
              <a:spcAft>
                <a:spcPts val="0"/>
              </a:spcAft>
              <a:buNone/>
            </a:pPr>
            <a:r>
              <a:t/>
            </a:r>
            <a:endParaRPr sz="1100"/>
          </a:p>
          <a:p>
            <a:pPr indent="-298450" lvl="0" marL="457200" rtl="0" algn="l">
              <a:lnSpc>
                <a:spcPct val="125000"/>
              </a:lnSpc>
              <a:spcBef>
                <a:spcPts val="0"/>
              </a:spcBef>
              <a:spcAft>
                <a:spcPts val="0"/>
              </a:spcAft>
              <a:buSzPts val="1100"/>
              <a:buChar char="-"/>
            </a:pPr>
            <a:r>
              <a:rPr lang="en" sz="1100"/>
              <a:t>Il n’était jouable que dans un autre jeu</a:t>
            </a:r>
            <a:endParaRPr sz="1100"/>
          </a:p>
          <a:p>
            <a:pPr indent="0" lvl="0" marL="457200" rtl="0" algn="l">
              <a:lnSpc>
                <a:spcPct val="125000"/>
              </a:lnSpc>
              <a:spcBef>
                <a:spcPts val="0"/>
              </a:spcBef>
              <a:spcAft>
                <a:spcPts val="0"/>
              </a:spcAft>
              <a:buNone/>
            </a:pPr>
            <a:r>
              <a:t/>
            </a:r>
            <a:endParaRPr sz="1100"/>
          </a:p>
          <a:p>
            <a:pPr indent="0" lvl="0" marL="457200" rtl="0" algn="l">
              <a:lnSpc>
                <a:spcPct val="125000"/>
              </a:lnSpc>
              <a:spcBef>
                <a:spcPts val="0"/>
              </a:spcBef>
              <a:spcAft>
                <a:spcPts val="0"/>
              </a:spcAft>
              <a:buNone/>
            </a:pPr>
            <a:r>
              <a:t/>
            </a:r>
            <a:endParaRPr sz="1100"/>
          </a:p>
        </p:txBody>
      </p:sp>
      <p:sp>
        <p:nvSpPr>
          <p:cNvPr id="87" name="Google Shape;87;p15"/>
          <p:cNvSpPr txBox="1"/>
          <p:nvPr/>
        </p:nvSpPr>
        <p:spPr>
          <a:xfrm>
            <a:off x="6197325" y="3589475"/>
            <a:ext cx="2818800" cy="572700"/>
          </a:xfrm>
          <a:prstGeom prst="rect">
            <a:avLst/>
          </a:prstGeom>
          <a:noFill/>
          <a:ln>
            <a:noFill/>
          </a:ln>
        </p:spPr>
        <p:txBody>
          <a:bodyPr anchorCtr="0" anchor="t" bIns="91425" lIns="91425" spcFirstLastPara="1" rIns="91425" wrap="square" tIns="91425">
            <a:noAutofit/>
          </a:bodyPr>
          <a:lstStyle/>
          <a:p>
            <a:pPr indent="-298450" lvl="0" marL="457200" rtl="0" algn="l">
              <a:lnSpc>
                <a:spcPct val="125000"/>
              </a:lnSpc>
              <a:spcBef>
                <a:spcPts val="0"/>
              </a:spcBef>
              <a:spcAft>
                <a:spcPts val="0"/>
              </a:spcAft>
              <a:buSzPts val="1100"/>
              <a:buChar char="-"/>
            </a:pPr>
            <a:r>
              <a:rPr lang="en" sz="1100"/>
              <a:t>Premier MOBA comme  produit commercial.</a:t>
            </a:r>
            <a:endParaRPr sz="1100"/>
          </a:p>
          <a:p>
            <a:pPr indent="0" lvl="0" marL="457200" rtl="0" algn="l">
              <a:lnSpc>
                <a:spcPct val="125000"/>
              </a:lnSpc>
              <a:spcBef>
                <a:spcPts val="0"/>
              </a:spcBef>
              <a:spcAft>
                <a:spcPts val="0"/>
              </a:spcAft>
              <a:buNone/>
            </a:pPr>
            <a:r>
              <a:t/>
            </a:r>
            <a:endParaRPr sz="1100"/>
          </a:p>
          <a:p>
            <a:pPr indent="0" lvl="0" marL="457200" rtl="0" algn="l">
              <a:lnSpc>
                <a:spcPct val="125000"/>
              </a:lnSpc>
              <a:spcBef>
                <a:spcPts val="0"/>
              </a:spcBef>
              <a:spcAft>
                <a:spcPts val="0"/>
              </a:spcAft>
              <a:buNone/>
            </a:pPr>
            <a:r>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6"/>
          <p:cNvSpPr txBox="1"/>
          <p:nvPr>
            <p:ph idx="4294967295" type="title"/>
          </p:nvPr>
        </p:nvSpPr>
        <p:spPr>
          <a:xfrm>
            <a:off x="159300" y="49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Battle Royale </a:t>
            </a:r>
            <a:r>
              <a:rPr lang="en"/>
              <a:t> </a:t>
            </a:r>
            <a:endParaRPr/>
          </a:p>
        </p:txBody>
      </p:sp>
      <p:cxnSp>
        <p:nvCxnSpPr>
          <p:cNvPr id="93" name="Google Shape;93;p16"/>
          <p:cNvCxnSpPr/>
          <p:nvPr/>
        </p:nvCxnSpPr>
        <p:spPr>
          <a:xfrm flipH="1" rot="10800000">
            <a:off x="236875" y="2441875"/>
            <a:ext cx="8729100" cy="4800"/>
          </a:xfrm>
          <a:prstGeom prst="straightConnector1">
            <a:avLst/>
          </a:prstGeom>
          <a:noFill/>
          <a:ln cap="flat" cmpd="sng" w="9525">
            <a:solidFill>
              <a:schemeClr val="dk2"/>
            </a:solidFill>
            <a:prstDash val="dashDot"/>
            <a:round/>
            <a:headEnd len="med" w="med" type="none"/>
            <a:tailEnd len="med" w="med" type="none"/>
          </a:ln>
        </p:spPr>
      </p:cxnSp>
      <p:cxnSp>
        <p:nvCxnSpPr>
          <p:cNvPr id="94" name="Google Shape;94;p16"/>
          <p:cNvCxnSpPr/>
          <p:nvPr/>
        </p:nvCxnSpPr>
        <p:spPr>
          <a:xfrm rot="10800000">
            <a:off x="290825" y="1346075"/>
            <a:ext cx="1500" cy="1117800"/>
          </a:xfrm>
          <a:prstGeom prst="straightConnector1">
            <a:avLst/>
          </a:prstGeom>
          <a:noFill/>
          <a:ln cap="flat" cmpd="sng" w="9525">
            <a:solidFill>
              <a:schemeClr val="dk2"/>
            </a:solidFill>
            <a:prstDash val="dashDot"/>
            <a:round/>
            <a:headEnd len="med" w="med" type="none"/>
            <a:tailEnd len="med" w="med" type="none"/>
          </a:ln>
        </p:spPr>
      </p:cxnSp>
      <p:cxnSp>
        <p:nvCxnSpPr>
          <p:cNvPr id="95" name="Google Shape;95;p16"/>
          <p:cNvCxnSpPr/>
          <p:nvPr/>
        </p:nvCxnSpPr>
        <p:spPr>
          <a:xfrm rot="10800000">
            <a:off x="2251200" y="2441875"/>
            <a:ext cx="0" cy="872100"/>
          </a:xfrm>
          <a:prstGeom prst="straightConnector1">
            <a:avLst/>
          </a:prstGeom>
          <a:noFill/>
          <a:ln cap="flat" cmpd="sng" w="9525">
            <a:solidFill>
              <a:schemeClr val="dk2"/>
            </a:solidFill>
            <a:prstDash val="dashDot"/>
            <a:round/>
            <a:headEnd len="med" w="med" type="none"/>
            <a:tailEnd len="med" w="med" type="none"/>
          </a:ln>
        </p:spPr>
      </p:cxnSp>
      <p:cxnSp>
        <p:nvCxnSpPr>
          <p:cNvPr id="96" name="Google Shape;96;p16"/>
          <p:cNvCxnSpPr/>
          <p:nvPr/>
        </p:nvCxnSpPr>
        <p:spPr>
          <a:xfrm rot="10800000">
            <a:off x="4135600" y="1345900"/>
            <a:ext cx="12600" cy="1097100"/>
          </a:xfrm>
          <a:prstGeom prst="straightConnector1">
            <a:avLst/>
          </a:prstGeom>
          <a:noFill/>
          <a:ln cap="flat" cmpd="sng" w="9525">
            <a:solidFill>
              <a:schemeClr val="dk2"/>
            </a:solidFill>
            <a:prstDash val="dashDot"/>
            <a:round/>
            <a:headEnd len="med" w="med" type="none"/>
            <a:tailEnd len="med" w="med" type="none"/>
          </a:ln>
        </p:spPr>
      </p:cxnSp>
      <p:cxnSp>
        <p:nvCxnSpPr>
          <p:cNvPr id="97" name="Google Shape;97;p16"/>
          <p:cNvCxnSpPr/>
          <p:nvPr/>
        </p:nvCxnSpPr>
        <p:spPr>
          <a:xfrm rot="10800000">
            <a:off x="6062850" y="2441875"/>
            <a:ext cx="0" cy="872100"/>
          </a:xfrm>
          <a:prstGeom prst="straightConnector1">
            <a:avLst/>
          </a:prstGeom>
          <a:noFill/>
          <a:ln cap="flat" cmpd="sng" w="9525">
            <a:solidFill>
              <a:schemeClr val="dk2"/>
            </a:solidFill>
            <a:prstDash val="dashDot"/>
            <a:round/>
            <a:headEnd len="med" w="med" type="none"/>
            <a:tailEnd len="med" w="med" type="none"/>
          </a:ln>
        </p:spPr>
      </p:cxnSp>
      <p:cxnSp>
        <p:nvCxnSpPr>
          <p:cNvPr id="98" name="Google Shape;98;p16"/>
          <p:cNvCxnSpPr/>
          <p:nvPr/>
        </p:nvCxnSpPr>
        <p:spPr>
          <a:xfrm rot="10800000">
            <a:off x="7987825" y="1346075"/>
            <a:ext cx="9300" cy="1117800"/>
          </a:xfrm>
          <a:prstGeom prst="straightConnector1">
            <a:avLst/>
          </a:prstGeom>
          <a:noFill/>
          <a:ln cap="flat" cmpd="sng" w="9525">
            <a:solidFill>
              <a:schemeClr val="dk2"/>
            </a:solidFill>
            <a:prstDash val="dashDot"/>
            <a:round/>
            <a:headEnd len="med" w="med" type="none"/>
            <a:tailEnd len="med" w="med" type="none"/>
          </a:ln>
        </p:spPr>
      </p:cxnSp>
      <p:sp>
        <p:nvSpPr>
          <p:cNvPr id="99" name="Google Shape;99;p16"/>
          <p:cNvSpPr txBox="1"/>
          <p:nvPr/>
        </p:nvSpPr>
        <p:spPr>
          <a:xfrm>
            <a:off x="34775" y="1061100"/>
            <a:ext cx="20673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rPr>
              <a:t>2012 </a:t>
            </a:r>
            <a:r>
              <a:rPr b="1" lang="en">
                <a:solidFill>
                  <a:srgbClr val="666666"/>
                </a:solidFill>
              </a:rPr>
              <a:t>: </a:t>
            </a:r>
            <a:r>
              <a:rPr b="1" lang="en">
                <a:solidFill>
                  <a:schemeClr val="dk1"/>
                </a:solidFill>
              </a:rPr>
              <a:t>Hunger Games</a:t>
            </a:r>
            <a:endParaRPr b="1">
              <a:solidFill>
                <a:srgbClr val="666666"/>
              </a:solidFill>
            </a:endParaRPr>
          </a:p>
        </p:txBody>
      </p:sp>
      <p:sp>
        <p:nvSpPr>
          <p:cNvPr id="100" name="Google Shape;100;p16"/>
          <p:cNvSpPr txBox="1"/>
          <p:nvPr/>
        </p:nvSpPr>
        <p:spPr>
          <a:xfrm>
            <a:off x="1957175" y="3293275"/>
            <a:ext cx="28188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rPr>
              <a:t>2014 </a:t>
            </a:r>
            <a:r>
              <a:rPr b="1" lang="en">
                <a:solidFill>
                  <a:srgbClr val="666666"/>
                </a:solidFill>
              </a:rPr>
              <a:t>: </a:t>
            </a:r>
            <a:r>
              <a:rPr b="1" lang="en">
                <a:solidFill>
                  <a:schemeClr val="dk1"/>
                </a:solidFill>
              </a:rPr>
              <a:t>Popularisation du genre</a:t>
            </a:r>
            <a:endParaRPr b="1">
              <a:solidFill>
                <a:srgbClr val="666666"/>
              </a:solidFill>
            </a:endParaRPr>
          </a:p>
        </p:txBody>
      </p:sp>
      <p:sp>
        <p:nvSpPr>
          <p:cNvPr id="101" name="Google Shape;101;p16"/>
          <p:cNvSpPr txBox="1"/>
          <p:nvPr/>
        </p:nvSpPr>
        <p:spPr>
          <a:xfrm>
            <a:off x="3835675" y="1031275"/>
            <a:ext cx="16419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rPr>
              <a:t>2017 </a:t>
            </a:r>
            <a:r>
              <a:rPr b="1" lang="en">
                <a:solidFill>
                  <a:srgbClr val="666666"/>
                </a:solidFill>
              </a:rPr>
              <a:t>: </a:t>
            </a:r>
            <a:r>
              <a:rPr b="1" lang="en">
                <a:solidFill>
                  <a:schemeClr val="dk1"/>
                </a:solidFill>
              </a:rPr>
              <a:t>PUBG</a:t>
            </a:r>
            <a:endParaRPr b="1">
              <a:solidFill>
                <a:srgbClr val="666666"/>
              </a:solidFill>
            </a:endParaRPr>
          </a:p>
        </p:txBody>
      </p:sp>
      <p:sp>
        <p:nvSpPr>
          <p:cNvPr id="102" name="Google Shape;102;p16"/>
          <p:cNvSpPr txBox="1"/>
          <p:nvPr/>
        </p:nvSpPr>
        <p:spPr>
          <a:xfrm>
            <a:off x="7702825" y="1062750"/>
            <a:ext cx="14412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rPr>
              <a:t>2019 : </a:t>
            </a:r>
            <a:r>
              <a:rPr b="1" lang="en">
                <a:solidFill>
                  <a:schemeClr val="dk1"/>
                </a:solidFill>
              </a:rPr>
              <a:t>APEX</a:t>
            </a:r>
            <a:endParaRPr b="1">
              <a:solidFill>
                <a:srgbClr val="666666"/>
              </a:solidFill>
            </a:endParaRPr>
          </a:p>
        </p:txBody>
      </p:sp>
      <p:sp>
        <p:nvSpPr>
          <p:cNvPr id="103" name="Google Shape;103;p16"/>
          <p:cNvSpPr txBox="1"/>
          <p:nvPr/>
        </p:nvSpPr>
        <p:spPr>
          <a:xfrm>
            <a:off x="5366625" y="3313975"/>
            <a:ext cx="1641900" cy="39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rPr>
              <a:t>FORTNITE</a:t>
            </a:r>
            <a:endParaRPr b="1">
              <a:solidFill>
                <a:srgbClr val="666666"/>
              </a:solidFill>
            </a:endParaRPr>
          </a:p>
        </p:txBody>
      </p:sp>
      <p:sp>
        <p:nvSpPr>
          <p:cNvPr id="104" name="Google Shape;104;p16"/>
          <p:cNvSpPr txBox="1"/>
          <p:nvPr/>
        </p:nvSpPr>
        <p:spPr>
          <a:xfrm>
            <a:off x="306150" y="1344275"/>
            <a:ext cx="2818800" cy="1047300"/>
          </a:xfrm>
          <a:prstGeom prst="rect">
            <a:avLst/>
          </a:prstGeom>
          <a:noFill/>
          <a:ln>
            <a:noFill/>
          </a:ln>
        </p:spPr>
        <p:txBody>
          <a:bodyPr anchorCtr="0" anchor="t" bIns="91425" lIns="91425" spcFirstLastPara="1" rIns="91425" wrap="square" tIns="91425">
            <a:noAutofit/>
          </a:bodyPr>
          <a:lstStyle/>
          <a:p>
            <a:pPr indent="-298450" lvl="0" marL="457200" rtl="0" algn="l">
              <a:lnSpc>
                <a:spcPct val="125000"/>
              </a:lnSpc>
              <a:spcBef>
                <a:spcPts val="0"/>
              </a:spcBef>
              <a:spcAft>
                <a:spcPts val="0"/>
              </a:spcAft>
              <a:buSzPts val="1100"/>
              <a:buChar char="-"/>
            </a:pPr>
            <a:r>
              <a:rPr lang="en" sz="1100"/>
              <a:t>Naissance de l’intérêt pour le mode Battle Royale</a:t>
            </a:r>
            <a:endParaRPr sz="1100"/>
          </a:p>
          <a:p>
            <a:pPr indent="0" lvl="0" marL="0" rtl="0" algn="l">
              <a:lnSpc>
                <a:spcPct val="125000"/>
              </a:lnSpc>
              <a:spcBef>
                <a:spcPts val="0"/>
              </a:spcBef>
              <a:spcAft>
                <a:spcPts val="0"/>
              </a:spcAft>
              <a:buNone/>
            </a:pPr>
            <a:r>
              <a:t/>
            </a:r>
            <a:endParaRPr sz="1100"/>
          </a:p>
          <a:p>
            <a:pPr indent="-298450" lvl="0" marL="457200" rtl="0" algn="l">
              <a:lnSpc>
                <a:spcPct val="125000"/>
              </a:lnSpc>
              <a:spcBef>
                <a:spcPts val="0"/>
              </a:spcBef>
              <a:spcAft>
                <a:spcPts val="0"/>
              </a:spcAft>
              <a:buSzPts val="1100"/>
              <a:buChar char="-"/>
            </a:pPr>
            <a:r>
              <a:rPr lang="en" sz="1100"/>
              <a:t>Minecraft : premier jeu à s’emparer du concept</a:t>
            </a:r>
            <a:endParaRPr sz="1100"/>
          </a:p>
          <a:p>
            <a:pPr indent="0" lvl="0" marL="457200" rtl="0" algn="l">
              <a:lnSpc>
                <a:spcPct val="125000"/>
              </a:lnSpc>
              <a:spcBef>
                <a:spcPts val="0"/>
              </a:spcBef>
              <a:spcAft>
                <a:spcPts val="0"/>
              </a:spcAft>
              <a:buNone/>
            </a:pPr>
            <a:r>
              <a:t/>
            </a:r>
            <a:endParaRPr sz="1100"/>
          </a:p>
          <a:p>
            <a:pPr indent="0" lvl="0" marL="457200" rtl="0" algn="l">
              <a:lnSpc>
                <a:spcPct val="125000"/>
              </a:lnSpc>
              <a:spcBef>
                <a:spcPts val="0"/>
              </a:spcBef>
              <a:spcAft>
                <a:spcPts val="0"/>
              </a:spcAft>
              <a:buNone/>
            </a:pPr>
            <a:r>
              <a:t/>
            </a:r>
            <a:endParaRPr sz="1100"/>
          </a:p>
        </p:txBody>
      </p:sp>
      <p:sp>
        <p:nvSpPr>
          <p:cNvPr id="105" name="Google Shape;105;p16"/>
          <p:cNvSpPr txBox="1"/>
          <p:nvPr/>
        </p:nvSpPr>
        <p:spPr>
          <a:xfrm>
            <a:off x="2252075" y="3607975"/>
            <a:ext cx="2818800" cy="731400"/>
          </a:xfrm>
          <a:prstGeom prst="rect">
            <a:avLst/>
          </a:prstGeom>
          <a:noFill/>
          <a:ln>
            <a:noFill/>
          </a:ln>
        </p:spPr>
        <p:txBody>
          <a:bodyPr anchorCtr="0" anchor="t" bIns="91425" lIns="91425" spcFirstLastPara="1" rIns="91425" wrap="square" tIns="91425">
            <a:noAutofit/>
          </a:bodyPr>
          <a:lstStyle/>
          <a:p>
            <a:pPr indent="-298450" lvl="0" marL="457200" rtl="0" algn="l">
              <a:lnSpc>
                <a:spcPct val="125000"/>
              </a:lnSpc>
              <a:spcBef>
                <a:spcPts val="0"/>
              </a:spcBef>
              <a:spcAft>
                <a:spcPts val="0"/>
              </a:spcAft>
              <a:buSzPts val="1100"/>
              <a:buChar char="-"/>
            </a:pPr>
            <a:r>
              <a:rPr lang="en" sz="1100"/>
              <a:t>Sortie de Arma 3 avec le même schéma du Battle royale d’aujourd’hui.</a:t>
            </a:r>
            <a:endParaRPr sz="1100"/>
          </a:p>
          <a:p>
            <a:pPr indent="0" lvl="0" marL="457200" rtl="0" algn="l">
              <a:lnSpc>
                <a:spcPct val="125000"/>
              </a:lnSpc>
              <a:spcBef>
                <a:spcPts val="0"/>
              </a:spcBef>
              <a:spcAft>
                <a:spcPts val="0"/>
              </a:spcAft>
              <a:buNone/>
            </a:pPr>
            <a:r>
              <a:t/>
            </a:r>
            <a:endParaRPr sz="1100"/>
          </a:p>
          <a:p>
            <a:pPr indent="0" lvl="0" marL="457200" rtl="0" algn="l">
              <a:lnSpc>
                <a:spcPct val="125000"/>
              </a:lnSpc>
              <a:spcBef>
                <a:spcPts val="0"/>
              </a:spcBef>
              <a:spcAft>
                <a:spcPts val="0"/>
              </a:spcAft>
              <a:buNone/>
            </a:pPr>
            <a:r>
              <a:t/>
            </a:r>
            <a:endParaRPr sz="1100"/>
          </a:p>
        </p:txBody>
      </p:sp>
      <p:sp>
        <p:nvSpPr>
          <p:cNvPr id="106" name="Google Shape;106;p16"/>
          <p:cNvSpPr txBox="1"/>
          <p:nvPr/>
        </p:nvSpPr>
        <p:spPr>
          <a:xfrm>
            <a:off x="4269775" y="1290275"/>
            <a:ext cx="2818800" cy="731400"/>
          </a:xfrm>
          <a:prstGeom prst="rect">
            <a:avLst/>
          </a:prstGeom>
          <a:noFill/>
          <a:ln>
            <a:noFill/>
          </a:ln>
        </p:spPr>
        <p:txBody>
          <a:bodyPr anchorCtr="0" anchor="t" bIns="91425" lIns="91425" spcFirstLastPara="1" rIns="91425" wrap="square" tIns="91425">
            <a:noAutofit/>
          </a:bodyPr>
          <a:lstStyle/>
          <a:p>
            <a:pPr indent="-298450" lvl="0" marL="457200" rtl="0" algn="l">
              <a:lnSpc>
                <a:spcPct val="125000"/>
              </a:lnSpc>
              <a:spcBef>
                <a:spcPts val="0"/>
              </a:spcBef>
              <a:spcAft>
                <a:spcPts val="0"/>
              </a:spcAft>
              <a:buSzPts val="1100"/>
              <a:buChar char="-"/>
            </a:pPr>
            <a:r>
              <a:rPr lang="en" sz="1100"/>
              <a:t>Décollage du genre Battle Royale.</a:t>
            </a:r>
            <a:endParaRPr sz="1100"/>
          </a:p>
          <a:p>
            <a:pPr indent="0" lvl="0" marL="457200" rtl="0" algn="l">
              <a:lnSpc>
                <a:spcPct val="125000"/>
              </a:lnSpc>
              <a:spcBef>
                <a:spcPts val="0"/>
              </a:spcBef>
              <a:spcAft>
                <a:spcPts val="0"/>
              </a:spcAft>
              <a:buNone/>
            </a:pPr>
            <a:r>
              <a:t/>
            </a:r>
            <a:endParaRPr sz="1100"/>
          </a:p>
        </p:txBody>
      </p:sp>
      <p:sp>
        <p:nvSpPr>
          <p:cNvPr id="107" name="Google Shape;107;p16"/>
          <p:cNvSpPr txBox="1"/>
          <p:nvPr/>
        </p:nvSpPr>
        <p:spPr>
          <a:xfrm>
            <a:off x="5793325" y="3578325"/>
            <a:ext cx="2818800" cy="731400"/>
          </a:xfrm>
          <a:prstGeom prst="rect">
            <a:avLst/>
          </a:prstGeom>
          <a:noFill/>
          <a:ln>
            <a:noFill/>
          </a:ln>
        </p:spPr>
        <p:txBody>
          <a:bodyPr anchorCtr="0" anchor="t" bIns="91425" lIns="91425" spcFirstLastPara="1" rIns="91425" wrap="square" tIns="91425">
            <a:noAutofit/>
          </a:bodyPr>
          <a:lstStyle/>
          <a:p>
            <a:pPr indent="-298450" lvl="0" marL="457200" rtl="0" algn="l">
              <a:lnSpc>
                <a:spcPct val="125000"/>
              </a:lnSpc>
              <a:spcBef>
                <a:spcPts val="0"/>
              </a:spcBef>
              <a:spcAft>
                <a:spcPts val="0"/>
              </a:spcAft>
              <a:buSzPts val="1100"/>
              <a:buChar char="-"/>
            </a:pPr>
            <a:r>
              <a:rPr lang="en" sz="1100"/>
              <a:t>Sortie en Juillet 2017</a:t>
            </a:r>
            <a:r>
              <a:rPr lang="en" sz="1100"/>
              <a:t>.</a:t>
            </a:r>
            <a:endParaRPr sz="1100"/>
          </a:p>
          <a:p>
            <a:pPr indent="0" lvl="0" marL="457200" rtl="0" algn="l">
              <a:lnSpc>
                <a:spcPct val="125000"/>
              </a:lnSpc>
              <a:spcBef>
                <a:spcPts val="0"/>
              </a:spcBef>
              <a:spcAft>
                <a:spcPts val="0"/>
              </a:spcAft>
              <a:buNone/>
            </a:pPr>
            <a:r>
              <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7"/>
          <p:cNvSpPr txBox="1"/>
          <p:nvPr>
            <p:ph idx="4294967295" type="title"/>
          </p:nvPr>
        </p:nvSpPr>
        <p:spPr>
          <a:xfrm>
            <a:off x="159300" y="49950"/>
            <a:ext cx="85206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AutoNum type="romanUcPeriod"/>
            </a:pPr>
            <a:r>
              <a:rPr lang="en"/>
              <a:t>Principaux acteurs </a:t>
            </a:r>
            <a:r>
              <a:rPr lang="en"/>
              <a:t>  </a:t>
            </a:r>
            <a:endParaRPr/>
          </a:p>
        </p:txBody>
      </p:sp>
      <p:sp>
        <p:nvSpPr>
          <p:cNvPr id="113" name="Google Shape;113;p17"/>
          <p:cNvSpPr/>
          <p:nvPr/>
        </p:nvSpPr>
        <p:spPr>
          <a:xfrm>
            <a:off x="471613" y="2387100"/>
            <a:ext cx="2074427" cy="287952"/>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674EA7"/>
                </a:solidFill>
                <a:latin typeface="Bree Serif"/>
              </a:rPr>
              <a:t>12 millions</a:t>
            </a:r>
          </a:p>
        </p:txBody>
      </p:sp>
      <p:sp>
        <p:nvSpPr>
          <p:cNvPr id="114" name="Google Shape;114;p17"/>
          <p:cNvSpPr txBox="1"/>
          <p:nvPr/>
        </p:nvSpPr>
        <p:spPr>
          <a:xfrm>
            <a:off x="383488" y="2680925"/>
            <a:ext cx="190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Bree Serif"/>
                <a:ea typeface="Bree Serif"/>
                <a:cs typeface="Bree Serif"/>
                <a:sym typeface="Bree Serif"/>
              </a:rPr>
              <a:t>Joueurs actifs par jour</a:t>
            </a:r>
            <a:endParaRPr sz="1000">
              <a:latin typeface="Bree Serif"/>
              <a:ea typeface="Bree Serif"/>
              <a:cs typeface="Bree Serif"/>
              <a:sym typeface="Bree Serif"/>
            </a:endParaRPr>
          </a:p>
        </p:txBody>
      </p:sp>
      <p:pic>
        <p:nvPicPr>
          <p:cNvPr id="115" name="Google Shape;115;p17"/>
          <p:cNvPicPr preferRelativeResize="0"/>
          <p:nvPr/>
        </p:nvPicPr>
        <p:blipFill>
          <a:blip r:embed="rId3">
            <a:alphaModFix/>
          </a:blip>
          <a:stretch>
            <a:fillRect/>
          </a:stretch>
        </p:blipFill>
        <p:spPr>
          <a:xfrm>
            <a:off x="2622175" y="575650"/>
            <a:ext cx="3609651" cy="3522674"/>
          </a:xfrm>
          <a:prstGeom prst="rect">
            <a:avLst/>
          </a:prstGeom>
          <a:noFill/>
          <a:ln>
            <a:noFill/>
          </a:ln>
        </p:spPr>
      </p:pic>
      <p:pic>
        <p:nvPicPr>
          <p:cNvPr id="116" name="Google Shape;116;p17"/>
          <p:cNvPicPr preferRelativeResize="0"/>
          <p:nvPr/>
        </p:nvPicPr>
        <p:blipFill>
          <a:blip r:embed="rId4">
            <a:alphaModFix/>
          </a:blip>
          <a:stretch>
            <a:fillRect/>
          </a:stretch>
        </p:blipFill>
        <p:spPr>
          <a:xfrm>
            <a:off x="1315275" y="902851"/>
            <a:ext cx="2356800" cy="1325700"/>
          </a:xfrm>
          <a:prstGeom prst="rect">
            <a:avLst/>
          </a:prstGeom>
          <a:noFill/>
          <a:ln>
            <a:noFill/>
          </a:ln>
        </p:spPr>
      </p:pic>
      <p:pic>
        <p:nvPicPr>
          <p:cNvPr id="117" name="Google Shape;117;p17"/>
          <p:cNvPicPr preferRelativeResize="0"/>
          <p:nvPr/>
        </p:nvPicPr>
        <p:blipFill>
          <a:blip r:embed="rId5">
            <a:alphaModFix/>
          </a:blip>
          <a:stretch>
            <a:fillRect/>
          </a:stretch>
        </p:blipFill>
        <p:spPr>
          <a:xfrm>
            <a:off x="5298400" y="972375"/>
            <a:ext cx="2646676" cy="1246400"/>
          </a:xfrm>
          <a:prstGeom prst="rect">
            <a:avLst/>
          </a:prstGeom>
          <a:noFill/>
          <a:ln>
            <a:noFill/>
          </a:ln>
        </p:spPr>
      </p:pic>
      <p:pic>
        <p:nvPicPr>
          <p:cNvPr id="118" name="Google Shape;118;p17"/>
          <p:cNvPicPr preferRelativeResize="0"/>
          <p:nvPr/>
        </p:nvPicPr>
        <p:blipFill>
          <a:blip r:embed="rId6">
            <a:alphaModFix/>
          </a:blip>
          <a:stretch>
            <a:fillRect/>
          </a:stretch>
        </p:blipFill>
        <p:spPr>
          <a:xfrm>
            <a:off x="3554625" y="3449801"/>
            <a:ext cx="2184336" cy="1045174"/>
          </a:xfrm>
          <a:prstGeom prst="rect">
            <a:avLst/>
          </a:prstGeom>
          <a:noFill/>
          <a:ln>
            <a:noFill/>
          </a:ln>
        </p:spPr>
      </p:pic>
      <p:sp>
        <p:nvSpPr>
          <p:cNvPr id="119" name="Google Shape;119;p17"/>
          <p:cNvSpPr/>
          <p:nvPr/>
        </p:nvSpPr>
        <p:spPr>
          <a:xfrm>
            <a:off x="6570913" y="2427700"/>
            <a:ext cx="2076186" cy="287952"/>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674EA7"/>
                </a:solidFill>
                <a:latin typeface="Bree Serif"/>
              </a:rPr>
              <a:t>15 millions</a:t>
            </a:r>
          </a:p>
        </p:txBody>
      </p:sp>
      <p:sp>
        <p:nvSpPr>
          <p:cNvPr id="120" name="Google Shape;120;p17"/>
          <p:cNvSpPr txBox="1"/>
          <p:nvPr/>
        </p:nvSpPr>
        <p:spPr>
          <a:xfrm>
            <a:off x="6635188" y="2721525"/>
            <a:ext cx="190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Bree Serif"/>
                <a:ea typeface="Bree Serif"/>
                <a:cs typeface="Bree Serif"/>
                <a:sym typeface="Bree Serif"/>
              </a:rPr>
              <a:t>Téléspectateurs de la compétition en 2019</a:t>
            </a:r>
            <a:endParaRPr sz="1000">
              <a:latin typeface="Bree Serif"/>
              <a:ea typeface="Bree Serif"/>
              <a:cs typeface="Bree Serif"/>
              <a:sym typeface="Bree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8"/>
          <p:cNvSpPr txBox="1"/>
          <p:nvPr>
            <p:ph idx="4294967295" type="title"/>
          </p:nvPr>
        </p:nvSpPr>
        <p:spPr>
          <a:xfrm>
            <a:off x="159300" y="49950"/>
            <a:ext cx="85206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AutoNum type="romanUcPeriod"/>
            </a:pPr>
            <a:r>
              <a:rPr lang="en"/>
              <a:t>Principaux acteurs   </a:t>
            </a:r>
            <a:endParaRPr/>
          </a:p>
        </p:txBody>
      </p:sp>
      <p:cxnSp>
        <p:nvCxnSpPr>
          <p:cNvPr id="126" name="Google Shape;126;p18"/>
          <p:cNvCxnSpPr/>
          <p:nvPr/>
        </p:nvCxnSpPr>
        <p:spPr>
          <a:xfrm flipH="1" rot="10800000">
            <a:off x="5995775" y="1654775"/>
            <a:ext cx="5100" cy="2720100"/>
          </a:xfrm>
          <a:prstGeom prst="straightConnector1">
            <a:avLst/>
          </a:prstGeom>
          <a:noFill/>
          <a:ln cap="flat" cmpd="sng" w="19050">
            <a:solidFill>
              <a:schemeClr val="dk2"/>
            </a:solidFill>
            <a:prstDash val="dot"/>
            <a:round/>
            <a:headEnd len="med" w="med" type="none"/>
            <a:tailEnd len="med" w="med" type="none"/>
          </a:ln>
        </p:spPr>
      </p:cxnSp>
      <p:cxnSp>
        <p:nvCxnSpPr>
          <p:cNvPr id="127" name="Google Shape;127;p18"/>
          <p:cNvCxnSpPr/>
          <p:nvPr/>
        </p:nvCxnSpPr>
        <p:spPr>
          <a:xfrm rot="10800000">
            <a:off x="3093575" y="1557875"/>
            <a:ext cx="6600" cy="2817000"/>
          </a:xfrm>
          <a:prstGeom prst="straightConnector1">
            <a:avLst/>
          </a:prstGeom>
          <a:noFill/>
          <a:ln cap="flat" cmpd="sng" w="19050">
            <a:solidFill>
              <a:schemeClr val="dk2"/>
            </a:solidFill>
            <a:prstDash val="dot"/>
            <a:round/>
            <a:headEnd len="med" w="med" type="none"/>
            <a:tailEnd len="med" w="med" type="none"/>
          </a:ln>
        </p:spPr>
      </p:cxnSp>
      <p:pic>
        <p:nvPicPr>
          <p:cNvPr id="128" name="Google Shape;128;p18"/>
          <p:cNvPicPr preferRelativeResize="0"/>
          <p:nvPr/>
        </p:nvPicPr>
        <p:blipFill>
          <a:blip r:embed="rId3">
            <a:alphaModFix/>
          </a:blip>
          <a:stretch>
            <a:fillRect/>
          </a:stretch>
        </p:blipFill>
        <p:spPr>
          <a:xfrm>
            <a:off x="96100" y="633625"/>
            <a:ext cx="2782842" cy="1565350"/>
          </a:xfrm>
          <a:prstGeom prst="rect">
            <a:avLst/>
          </a:prstGeom>
          <a:noFill/>
          <a:ln>
            <a:noFill/>
          </a:ln>
          <a:effectLst>
            <a:reflection blurRad="0" dir="5400000" dist="38100" endA="0" endPos="30000" fadeDir="5400012" kx="0" rotWithShape="0" algn="bl" stPos="0" sy="-100000" ky="0"/>
          </a:effectLst>
        </p:spPr>
      </p:pic>
      <p:pic>
        <p:nvPicPr>
          <p:cNvPr id="129" name="Google Shape;129;p18"/>
          <p:cNvPicPr preferRelativeResize="0"/>
          <p:nvPr/>
        </p:nvPicPr>
        <p:blipFill>
          <a:blip r:embed="rId4">
            <a:alphaModFix/>
          </a:blip>
          <a:stretch>
            <a:fillRect/>
          </a:stretch>
        </p:blipFill>
        <p:spPr>
          <a:xfrm>
            <a:off x="6268300" y="633625"/>
            <a:ext cx="2782848" cy="1565344"/>
          </a:xfrm>
          <a:prstGeom prst="rect">
            <a:avLst/>
          </a:prstGeom>
          <a:noFill/>
          <a:ln>
            <a:noFill/>
          </a:ln>
          <a:effectLst>
            <a:reflection blurRad="0" dir="5400000" dist="38100" endA="0" endPos="30000" fadeDir="5400012" kx="0" rotWithShape="0" algn="bl" stPos="0" sy="-100000" ky="0"/>
          </a:effectLst>
        </p:spPr>
      </p:pic>
      <p:pic>
        <p:nvPicPr>
          <p:cNvPr id="130" name="Google Shape;130;p18"/>
          <p:cNvPicPr preferRelativeResize="0"/>
          <p:nvPr/>
        </p:nvPicPr>
        <p:blipFill>
          <a:blip r:embed="rId5">
            <a:alphaModFix/>
          </a:blip>
          <a:stretch>
            <a:fillRect/>
          </a:stretch>
        </p:blipFill>
        <p:spPr>
          <a:xfrm>
            <a:off x="3336150" y="597075"/>
            <a:ext cx="2433467" cy="1565350"/>
          </a:xfrm>
          <a:prstGeom prst="rect">
            <a:avLst/>
          </a:prstGeom>
          <a:noFill/>
          <a:ln>
            <a:noFill/>
          </a:ln>
          <a:effectLst>
            <a:reflection blurRad="0" dir="5400000" dist="38100" endA="0" endPos="30000" fadeDir="5400012" kx="0" rotWithShape="0" algn="bl" stPos="0" sy="-100000" ky="0"/>
          </a:effectLst>
        </p:spPr>
      </p:pic>
      <p:sp>
        <p:nvSpPr>
          <p:cNvPr id="131" name="Google Shape;131;p18"/>
          <p:cNvSpPr/>
          <p:nvPr/>
        </p:nvSpPr>
        <p:spPr>
          <a:xfrm>
            <a:off x="373888" y="3573975"/>
            <a:ext cx="2326472" cy="287952"/>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674EA7"/>
                </a:solidFill>
                <a:latin typeface="Bree Serif"/>
              </a:rPr>
              <a:t>250 millions</a:t>
            </a:r>
          </a:p>
        </p:txBody>
      </p:sp>
      <p:sp>
        <p:nvSpPr>
          <p:cNvPr id="132" name="Google Shape;132;p18"/>
          <p:cNvSpPr txBox="1"/>
          <p:nvPr/>
        </p:nvSpPr>
        <p:spPr>
          <a:xfrm>
            <a:off x="438163" y="3867800"/>
            <a:ext cx="190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Bree Serif"/>
                <a:ea typeface="Bree Serif"/>
                <a:cs typeface="Bree Serif"/>
                <a:sym typeface="Bree Serif"/>
              </a:rPr>
              <a:t>De joueurs en 2019</a:t>
            </a:r>
            <a:endParaRPr sz="1000">
              <a:latin typeface="Bree Serif"/>
              <a:ea typeface="Bree Serif"/>
              <a:cs typeface="Bree Serif"/>
              <a:sym typeface="Bree Serif"/>
            </a:endParaRPr>
          </a:p>
        </p:txBody>
      </p:sp>
      <p:sp>
        <p:nvSpPr>
          <p:cNvPr id="133" name="Google Shape;133;p18"/>
          <p:cNvSpPr/>
          <p:nvPr/>
        </p:nvSpPr>
        <p:spPr>
          <a:xfrm>
            <a:off x="3421888" y="2964375"/>
            <a:ext cx="2355504" cy="287952"/>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674EA7"/>
                </a:solidFill>
                <a:latin typeface="Bree Serif"/>
              </a:rPr>
              <a:t>300 millions</a:t>
            </a:r>
          </a:p>
        </p:txBody>
      </p:sp>
      <p:sp>
        <p:nvSpPr>
          <p:cNvPr id="134" name="Google Shape;134;p18"/>
          <p:cNvSpPr txBox="1"/>
          <p:nvPr/>
        </p:nvSpPr>
        <p:spPr>
          <a:xfrm>
            <a:off x="3486163" y="3258200"/>
            <a:ext cx="190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Bree Serif"/>
                <a:ea typeface="Bree Serif"/>
                <a:cs typeface="Bree Serif"/>
                <a:sym typeface="Bree Serif"/>
              </a:rPr>
              <a:t>De joueurs dans le monde </a:t>
            </a:r>
            <a:endParaRPr sz="1000">
              <a:latin typeface="Bree Serif"/>
              <a:ea typeface="Bree Serif"/>
              <a:cs typeface="Bree Serif"/>
              <a:sym typeface="Bree Serif"/>
            </a:endParaRPr>
          </a:p>
        </p:txBody>
      </p:sp>
      <p:sp>
        <p:nvSpPr>
          <p:cNvPr id="135" name="Google Shape;135;p18"/>
          <p:cNvSpPr/>
          <p:nvPr/>
        </p:nvSpPr>
        <p:spPr>
          <a:xfrm>
            <a:off x="3269488" y="4183575"/>
            <a:ext cx="2644059" cy="32965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674EA7"/>
                </a:solidFill>
                <a:latin typeface="Bree Serif"/>
              </a:rPr>
              <a:t>200 Millions $</a:t>
            </a:r>
          </a:p>
        </p:txBody>
      </p:sp>
      <p:sp>
        <p:nvSpPr>
          <p:cNvPr id="136" name="Google Shape;136;p18"/>
          <p:cNvSpPr txBox="1"/>
          <p:nvPr/>
        </p:nvSpPr>
        <p:spPr>
          <a:xfrm>
            <a:off x="3486163" y="4477400"/>
            <a:ext cx="190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Bree Serif"/>
                <a:ea typeface="Bree Serif"/>
                <a:cs typeface="Bree Serif"/>
                <a:sym typeface="Bree Serif"/>
              </a:rPr>
              <a:t>Revenue générées grâce aux achats in app</a:t>
            </a:r>
            <a:endParaRPr sz="1000">
              <a:latin typeface="Bree Serif"/>
              <a:ea typeface="Bree Serif"/>
              <a:cs typeface="Bree Serif"/>
              <a:sym typeface="Bree Serif"/>
            </a:endParaRPr>
          </a:p>
        </p:txBody>
      </p:sp>
      <p:sp>
        <p:nvSpPr>
          <p:cNvPr id="137" name="Google Shape;137;p18"/>
          <p:cNvSpPr/>
          <p:nvPr/>
        </p:nvSpPr>
        <p:spPr>
          <a:xfrm>
            <a:off x="6622288" y="3497775"/>
            <a:ext cx="2180875" cy="287952"/>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674EA7"/>
                </a:solidFill>
                <a:latin typeface="Bree Serif"/>
              </a:rPr>
              <a:t>2.5 Millions</a:t>
            </a:r>
          </a:p>
        </p:txBody>
      </p:sp>
      <p:sp>
        <p:nvSpPr>
          <p:cNvPr id="138" name="Google Shape;138;p18"/>
          <p:cNvSpPr txBox="1"/>
          <p:nvPr/>
        </p:nvSpPr>
        <p:spPr>
          <a:xfrm>
            <a:off x="6762763" y="3791600"/>
            <a:ext cx="190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Bree Serif"/>
                <a:ea typeface="Bree Serif"/>
                <a:cs typeface="Bree Serif"/>
                <a:sym typeface="Bree Serif"/>
              </a:rPr>
              <a:t>Nombre de joueurs en 24h après sa sortie</a:t>
            </a:r>
            <a:endParaRPr sz="1000">
              <a:latin typeface="Bree Serif"/>
              <a:ea typeface="Bree Serif"/>
              <a:cs typeface="Bree Serif"/>
              <a:sym typeface="Bree Serif"/>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 Marché et concurrence - MOBA et Battle royale</a:t>
            </a:r>
            <a:endParaRPr/>
          </a:p>
        </p:txBody>
      </p:sp>
      <p:pic>
        <p:nvPicPr>
          <p:cNvPr id="144" name="Google Shape;144;p19"/>
          <p:cNvPicPr preferRelativeResize="0"/>
          <p:nvPr/>
        </p:nvPicPr>
        <p:blipFill>
          <a:blip r:embed="rId3">
            <a:alphaModFix/>
          </a:blip>
          <a:stretch>
            <a:fillRect/>
          </a:stretch>
        </p:blipFill>
        <p:spPr>
          <a:xfrm>
            <a:off x="1505550" y="1102825"/>
            <a:ext cx="5940425" cy="3820977"/>
          </a:xfrm>
          <a:prstGeom prst="rect">
            <a:avLst/>
          </a:prstGeom>
          <a:noFill/>
          <a:ln>
            <a:noFill/>
          </a:ln>
        </p:spPr>
      </p:pic>
      <p:pic>
        <p:nvPicPr>
          <p:cNvPr id="145" name="Google Shape;145;p19"/>
          <p:cNvPicPr preferRelativeResize="0"/>
          <p:nvPr/>
        </p:nvPicPr>
        <p:blipFill>
          <a:blip r:embed="rId4">
            <a:alphaModFix/>
          </a:blip>
          <a:stretch>
            <a:fillRect/>
          </a:stretch>
        </p:blipFill>
        <p:spPr>
          <a:xfrm>
            <a:off x="2085825" y="1816075"/>
            <a:ext cx="2446401" cy="815475"/>
          </a:xfrm>
          <a:prstGeom prst="rect">
            <a:avLst/>
          </a:prstGeom>
          <a:noFill/>
          <a:ln>
            <a:noFill/>
          </a:ln>
        </p:spPr>
      </p:pic>
      <p:sp>
        <p:nvSpPr>
          <p:cNvPr id="146" name="Google Shape;146;p19"/>
          <p:cNvSpPr txBox="1"/>
          <p:nvPr/>
        </p:nvSpPr>
        <p:spPr>
          <a:xfrm>
            <a:off x="5659350" y="2389175"/>
            <a:ext cx="3237300" cy="4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MOBA + Battle royale</a:t>
            </a:r>
            <a:endParaRPr/>
          </a:p>
          <a:p>
            <a:pPr indent="0" lvl="0" marL="0" rtl="0" algn="l">
              <a:spcBef>
                <a:spcPts val="0"/>
              </a:spcBef>
              <a:spcAft>
                <a:spcPts val="0"/>
              </a:spcAft>
              <a:buNone/>
            </a:pPr>
            <a:r>
              <a:rPr lang="en"/>
              <a:t>Les plus populaires jeux sur twitch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 Marché et concurrence - MOBA</a:t>
            </a:r>
            <a:endParaRPr/>
          </a:p>
        </p:txBody>
      </p:sp>
      <p:pic>
        <p:nvPicPr>
          <p:cNvPr id="152" name="Google Shape;152;p20"/>
          <p:cNvPicPr preferRelativeResize="0"/>
          <p:nvPr/>
        </p:nvPicPr>
        <p:blipFill>
          <a:blip r:embed="rId3">
            <a:alphaModFix/>
          </a:blip>
          <a:stretch>
            <a:fillRect/>
          </a:stretch>
        </p:blipFill>
        <p:spPr>
          <a:xfrm>
            <a:off x="3188600" y="1256950"/>
            <a:ext cx="5734050" cy="2819400"/>
          </a:xfrm>
          <a:prstGeom prst="rect">
            <a:avLst/>
          </a:prstGeom>
          <a:noFill/>
          <a:ln>
            <a:noFill/>
          </a:ln>
        </p:spPr>
      </p:pic>
      <p:sp>
        <p:nvSpPr>
          <p:cNvPr id="153" name="Google Shape;153;p20"/>
          <p:cNvSpPr txBox="1"/>
          <p:nvPr/>
        </p:nvSpPr>
        <p:spPr>
          <a:xfrm>
            <a:off x="3836425" y="4146375"/>
            <a:ext cx="4894200" cy="34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Top10 des jeux eSport, mesuré par le Prize pool </a:t>
            </a:r>
            <a:endParaRPr/>
          </a:p>
          <a:p>
            <a:pPr indent="0" lvl="0" marL="0" rtl="0" algn="ctr">
              <a:spcBef>
                <a:spcPts val="0"/>
              </a:spcBef>
              <a:spcAft>
                <a:spcPts val="0"/>
              </a:spcAft>
              <a:buNone/>
            </a:pPr>
            <a:r>
              <a:rPr lang="en"/>
              <a:t>Source : Juniper Research 2017</a:t>
            </a:r>
            <a:endParaRPr/>
          </a:p>
        </p:txBody>
      </p:sp>
      <p:sp>
        <p:nvSpPr>
          <p:cNvPr id="154" name="Google Shape;154;p20"/>
          <p:cNvSpPr txBox="1"/>
          <p:nvPr/>
        </p:nvSpPr>
        <p:spPr>
          <a:xfrm>
            <a:off x="417150" y="3224575"/>
            <a:ext cx="2379600" cy="6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MOBA:  le plus populaire genre dans eSport ! </a:t>
            </a:r>
            <a:endParaRPr/>
          </a:p>
        </p:txBody>
      </p:sp>
      <p:pic>
        <p:nvPicPr>
          <p:cNvPr id="155" name="Google Shape;155;p20"/>
          <p:cNvPicPr preferRelativeResize="0"/>
          <p:nvPr/>
        </p:nvPicPr>
        <p:blipFill>
          <a:blip r:embed="rId4">
            <a:alphaModFix/>
          </a:blip>
          <a:stretch>
            <a:fillRect/>
          </a:stretch>
        </p:blipFill>
        <p:spPr>
          <a:xfrm>
            <a:off x="152400" y="1331327"/>
            <a:ext cx="2810975" cy="1715775"/>
          </a:xfrm>
          <a:prstGeom prst="rect">
            <a:avLst/>
          </a:prstGeom>
          <a:noFill/>
          <a:ln>
            <a:noFill/>
          </a:ln>
        </p:spPr>
      </p:pic>
      <p:grpSp>
        <p:nvGrpSpPr>
          <p:cNvPr id="156" name="Google Shape;156;p20"/>
          <p:cNvGrpSpPr/>
          <p:nvPr/>
        </p:nvGrpSpPr>
        <p:grpSpPr>
          <a:xfrm>
            <a:off x="2864250" y="1545850"/>
            <a:ext cx="2795975" cy="2192625"/>
            <a:chOff x="2864250" y="1545850"/>
            <a:chExt cx="2795975" cy="2192625"/>
          </a:xfrm>
        </p:grpSpPr>
        <p:sp>
          <p:nvSpPr>
            <p:cNvPr id="157" name="Google Shape;157;p20"/>
            <p:cNvSpPr txBox="1"/>
            <p:nvPr/>
          </p:nvSpPr>
          <p:spPr>
            <a:xfrm>
              <a:off x="3342725" y="1646050"/>
              <a:ext cx="2317500" cy="2424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txBox="1"/>
            <p:nvPr/>
          </p:nvSpPr>
          <p:spPr>
            <a:xfrm>
              <a:off x="3335249" y="2044100"/>
              <a:ext cx="2317500" cy="2058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txBox="1"/>
            <p:nvPr/>
          </p:nvSpPr>
          <p:spPr>
            <a:xfrm>
              <a:off x="3335249" y="2250275"/>
              <a:ext cx="2317500" cy="2058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txBox="1"/>
            <p:nvPr/>
          </p:nvSpPr>
          <p:spPr>
            <a:xfrm>
              <a:off x="3335249" y="3464275"/>
              <a:ext cx="2317500" cy="2058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txBox="1"/>
            <p:nvPr/>
          </p:nvSpPr>
          <p:spPr>
            <a:xfrm>
              <a:off x="2924075" y="1545850"/>
              <a:ext cx="3438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62" name="Google Shape;162;p20"/>
            <p:cNvSpPr txBox="1"/>
            <p:nvPr/>
          </p:nvSpPr>
          <p:spPr>
            <a:xfrm>
              <a:off x="2924075" y="1888450"/>
              <a:ext cx="3438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63" name="Google Shape;163;p20"/>
            <p:cNvSpPr txBox="1"/>
            <p:nvPr/>
          </p:nvSpPr>
          <p:spPr>
            <a:xfrm>
              <a:off x="2924075" y="2181875"/>
              <a:ext cx="3438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64" name="Google Shape;164;p20"/>
            <p:cNvSpPr txBox="1"/>
            <p:nvPr/>
          </p:nvSpPr>
          <p:spPr>
            <a:xfrm>
              <a:off x="2864250" y="3395875"/>
              <a:ext cx="4035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 Marché et concurrence - MOBA</a:t>
            </a:r>
            <a:endParaRPr/>
          </a:p>
        </p:txBody>
      </p:sp>
      <p:pic>
        <p:nvPicPr>
          <p:cNvPr id="170" name="Google Shape;170;p21"/>
          <p:cNvPicPr preferRelativeResize="0"/>
          <p:nvPr/>
        </p:nvPicPr>
        <p:blipFill>
          <a:blip r:embed="rId3">
            <a:alphaModFix/>
          </a:blip>
          <a:stretch>
            <a:fillRect/>
          </a:stretch>
        </p:blipFill>
        <p:spPr>
          <a:xfrm>
            <a:off x="429000" y="1132725"/>
            <a:ext cx="5734050" cy="3057525"/>
          </a:xfrm>
          <a:prstGeom prst="rect">
            <a:avLst/>
          </a:prstGeom>
          <a:noFill/>
          <a:ln>
            <a:noFill/>
          </a:ln>
        </p:spPr>
      </p:pic>
      <p:sp>
        <p:nvSpPr>
          <p:cNvPr id="171" name="Google Shape;171;p21"/>
          <p:cNvSpPr txBox="1"/>
          <p:nvPr/>
        </p:nvSpPr>
        <p:spPr>
          <a:xfrm>
            <a:off x="852275" y="4400550"/>
            <a:ext cx="5352900" cy="34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Les jeux MOBA - market share estimated 2017 </a:t>
            </a:r>
            <a:endParaRPr/>
          </a:p>
          <a:p>
            <a:pPr indent="0" lvl="0" marL="0" rtl="0" algn="ctr">
              <a:spcBef>
                <a:spcPts val="0"/>
              </a:spcBef>
              <a:spcAft>
                <a:spcPts val="0"/>
              </a:spcAft>
              <a:buNone/>
            </a:pPr>
            <a:r>
              <a:rPr lang="en"/>
              <a:t>Source : Statista</a:t>
            </a:r>
            <a:endParaRPr/>
          </a:p>
        </p:txBody>
      </p:sp>
      <p:sp>
        <p:nvSpPr>
          <p:cNvPr id="172" name="Google Shape;172;p21"/>
          <p:cNvSpPr txBox="1"/>
          <p:nvPr/>
        </p:nvSpPr>
        <p:spPr>
          <a:xfrm>
            <a:off x="5973350" y="1411525"/>
            <a:ext cx="6879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2009</a:t>
            </a:r>
            <a:endParaRPr/>
          </a:p>
        </p:txBody>
      </p:sp>
      <p:sp>
        <p:nvSpPr>
          <p:cNvPr id="173" name="Google Shape;173;p21"/>
          <p:cNvSpPr txBox="1"/>
          <p:nvPr/>
        </p:nvSpPr>
        <p:spPr>
          <a:xfrm>
            <a:off x="6000950" y="1864400"/>
            <a:ext cx="6327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2011</a:t>
            </a:r>
            <a:endParaRPr/>
          </a:p>
        </p:txBody>
      </p:sp>
      <p:sp>
        <p:nvSpPr>
          <p:cNvPr id="174" name="Google Shape;174;p21"/>
          <p:cNvSpPr txBox="1"/>
          <p:nvPr/>
        </p:nvSpPr>
        <p:spPr>
          <a:xfrm>
            <a:off x="6000950" y="2317275"/>
            <a:ext cx="6327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2015</a:t>
            </a:r>
            <a:endParaRPr/>
          </a:p>
        </p:txBody>
      </p:sp>
      <p:sp>
        <p:nvSpPr>
          <p:cNvPr id="175" name="Google Shape;175;p21"/>
          <p:cNvSpPr txBox="1"/>
          <p:nvPr/>
        </p:nvSpPr>
        <p:spPr>
          <a:xfrm>
            <a:off x="6000950" y="2894100"/>
            <a:ext cx="6327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2013</a:t>
            </a:r>
            <a:endParaRPr/>
          </a:p>
        </p:txBody>
      </p:sp>
      <p:sp>
        <p:nvSpPr>
          <p:cNvPr id="176" name="Google Shape;176;p21"/>
          <p:cNvSpPr txBox="1"/>
          <p:nvPr/>
        </p:nvSpPr>
        <p:spPr>
          <a:xfrm>
            <a:off x="6063050" y="3394100"/>
            <a:ext cx="4306200" cy="502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Marché mature</a:t>
            </a:r>
            <a:endParaRPr/>
          </a:p>
          <a:p>
            <a:pPr indent="-317500" lvl="0" marL="457200" rtl="0" algn="l">
              <a:spcBef>
                <a:spcPts val="0"/>
              </a:spcBef>
              <a:spcAft>
                <a:spcPts val="0"/>
              </a:spcAft>
              <a:buSzPts val="1400"/>
              <a:buChar char="●"/>
            </a:pPr>
            <a:r>
              <a:rPr lang="en"/>
              <a:t>First-mover-advantage?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